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eg"/>
  <Override PartName="/ppt/media/image3.jpg" ContentType="image/jpeg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58" r:id="rId5"/>
    <p:sldId id="270" r:id="rId6"/>
    <p:sldId id="305" r:id="rId7"/>
    <p:sldId id="309" r:id="rId8"/>
    <p:sldId id="311" r:id="rId9"/>
    <p:sldId id="306" r:id="rId10"/>
    <p:sldId id="310" r:id="rId11"/>
    <p:sldId id="312" r:id="rId12"/>
    <p:sldId id="308" r:id="rId13"/>
    <p:sldId id="313" r:id="rId14"/>
    <p:sldId id="314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7D77"/>
    <a:srgbClr val="7AB36F"/>
    <a:srgbClr val="AF2020"/>
    <a:srgbClr val="A18FAE"/>
    <a:srgbClr val="775398"/>
    <a:srgbClr val="CD7A79"/>
    <a:srgbClr val="238123"/>
    <a:srgbClr val="CD660B"/>
    <a:srgbClr val="8CA0BB"/>
    <a:srgbClr val="196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7FD64-B604-4FEF-9F60-6C82F20D628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86312C-0B6A-4320-BD51-7B5328385C37}">
      <dgm:prSet/>
      <dgm:spPr/>
      <dgm:t>
        <a:bodyPr/>
        <a:lstStyle/>
        <a:p>
          <a:r>
            <a:rPr lang="en-US" b="1" dirty="0"/>
            <a:t>“Trip Newton”, “Scalawag Duck”, “Bucket Brotherhood” = $104.79</a:t>
          </a:r>
        </a:p>
      </dgm:t>
    </dgm:pt>
    <dgm:pt modelId="{1D1D8854-A379-40E4-9AEE-8A456ACF36F8}" type="parTrans" cxnId="{DD8230D9-05F3-4D5E-BB97-1DF88AFADD02}">
      <dgm:prSet/>
      <dgm:spPr/>
      <dgm:t>
        <a:bodyPr/>
        <a:lstStyle/>
        <a:p>
          <a:endParaRPr lang="en-US"/>
        </a:p>
      </dgm:t>
    </dgm:pt>
    <dgm:pt modelId="{A558BC87-C397-4837-9A58-28979D764B86}" type="sibTrans" cxnId="{DD8230D9-05F3-4D5E-BB97-1DF88AFADD02}">
      <dgm:prSet/>
      <dgm:spPr/>
      <dgm:t>
        <a:bodyPr/>
        <a:lstStyle/>
        <a:p>
          <a:endParaRPr lang="en-US"/>
        </a:p>
      </dgm:t>
    </dgm:pt>
    <dgm:pt modelId="{D85521BF-AEF0-48C6-8794-E9071E720367}">
      <dgm:prSet/>
      <dgm:spPr/>
      <dgm:t>
        <a:bodyPr/>
        <a:lstStyle/>
        <a:p>
          <a:r>
            <a:rPr lang="en-US" b="1" dirty="0"/>
            <a:t>“Durham </a:t>
          </a:r>
          <a:r>
            <a:rPr lang="en-US" b="1" dirty="0" err="1"/>
            <a:t>Panky</a:t>
          </a:r>
          <a:r>
            <a:rPr lang="en-US" b="1" dirty="0"/>
            <a:t>”, “Forrester Comancheros” = $ 94.81</a:t>
          </a:r>
        </a:p>
      </dgm:t>
    </dgm:pt>
    <dgm:pt modelId="{21F79FF4-F6EE-45BA-99BE-ED95BFA8D92D}" type="parTrans" cxnId="{11C358FD-7658-4519-8D5F-759093629E72}">
      <dgm:prSet/>
      <dgm:spPr/>
      <dgm:t>
        <a:bodyPr/>
        <a:lstStyle/>
        <a:p>
          <a:endParaRPr lang="en-US"/>
        </a:p>
      </dgm:t>
    </dgm:pt>
    <dgm:pt modelId="{B11337AD-24A3-43EA-9237-0BB7A6F6998F}" type="sibTrans" cxnId="{11C358FD-7658-4519-8D5F-759093629E72}">
      <dgm:prSet/>
      <dgm:spPr/>
      <dgm:t>
        <a:bodyPr/>
        <a:lstStyle/>
        <a:p>
          <a:endParaRPr lang="en-US"/>
        </a:p>
      </dgm:t>
    </dgm:pt>
    <dgm:pt modelId="{06E1A541-F540-4098-B988-F30BA949D2DE}" type="pres">
      <dgm:prSet presAssocID="{16D7FD64-B604-4FEF-9F60-6C82F20D6286}" presName="linear" presStyleCnt="0">
        <dgm:presLayoutVars>
          <dgm:animLvl val="lvl"/>
          <dgm:resizeHandles val="exact"/>
        </dgm:presLayoutVars>
      </dgm:prSet>
      <dgm:spPr/>
    </dgm:pt>
    <dgm:pt modelId="{0E6F5380-913B-4192-8D3F-A9396DA1DDEE}" type="pres">
      <dgm:prSet presAssocID="{9586312C-0B6A-4320-BD51-7B5328385C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8F67E9-BEFD-4196-819D-B8326740B0BD}" type="pres">
      <dgm:prSet presAssocID="{A558BC87-C397-4837-9A58-28979D764B86}" presName="spacer" presStyleCnt="0"/>
      <dgm:spPr/>
    </dgm:pt>
    <dgm:pt modelId="{2A7D38F6-3EB4-425B-A1F4-B2C5AA1F6E6C}" type="pres">
      <dgm:prSet presAssocID="{D85521BF-AEF0-48C6-8794-E9071E72036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1E502C9-DA9C-4767-824F-ED66F8A22BA2}" type="presOf" srcId="{D85521BF-AEF0-48C6-8794-E9071E720367}" destId="{2A7D38F6-3EB4-425B-A1F4-B2C5AA1F6E6C}" srcOrd="0" destOrd="0" presId="urn:microsoft.com/office/officeart/2005/8/layout/vList2"/>
    <dgm:cxn modelId="{DD8230D9-05F3-4D5E-BB97-1DF88AFADD02}" srcId="{16D7FD64-B604-4FEF-9F60-6C82F20D6286}" destId="{9586312C-0B6A-4320-BD51-7B5328385C37}" srcOrd="0" destOrd="0" parTransId="{1D1D8854-A379-40E4-9AEE-8A456ACF36F8}" sibTransId="{A558BC87-C397-4837-9A58-28979D764B86}"/>
    <dgm:cxn modelId="{F1158DDD-3C79-4E3E-9696-2A3C3C4DDB6E}" type="presOf" srcId="{16D7FD64-B604-4FEF-9F60-6C82F20D6286}" destId="{06E1A541-F540-4098-B988-F30BA949D2DE}" srcOrd="0" destOrd="0" presId="urn:microsoft.com/office/officeart/2005/8/layout/vList2"/>
    <dgm:cxn modelId="{28E72FE6-E806-4E5E-A4D0-5DA118571CF8}" type="presOf" srcId="{9586312C-0B6A-4320-BD51-7B5328385C37}" destId="{0E6F5380-913B-4192-8D3F-A9396DA1DDEE}" srcOrd="0" destOrd="0" presId="urn:microsoft.com/office/officeart/2005/8/layout/vList2"/>
    <dgm:cxn modelId="{11C358FD-7658-4519-8D5F-759093629E72}" srcId="{16D7FD64-B604-4FEF-9F60-6C82F20D6286}" destId="{D85521BF-AEF0-48C6-8794-E9071E720367}" srcOrd="1" destOrd="0" parTransId="{21F79FF4-F6EE-45BA-99BE-ED95BFA8D92D}" sibTransId="{B11337AD-24A3-43EA-9237-0BB7A6F6998F}"/>
    <dgm:cxn modelId="{B38E16C4-A206-4100-8A42-180D147E3AB4}" type="presParOf" srcId="{06E1A541-F540-4098-B988-F30BA949D2DE}" destId="{0E6F5380-913B-4192-8D3F-A9396DA1DDEE}" srcOrd="0" destOrd="0" presId="urn:microsoft.com/office/officeart/2005/8/layout/vList2"/>
    <dgm:cxn modelId="{5F19B190-6870-41CB-8A3B-ADB03C616F76}" type="presParOf" srcId="{06E1A541-F540-4098-B988-F30BA949D2DE}" destId="{8A8F67E9-BEFD-4196-819D-B8326740B0BD}" srcOrd="1" destOrd="0" presId="urn:microsoft.com/office/officeart/2005/8/layout/vList2"/>
    <dgm:cxn modelId="{C29567BE-7BCD-4CCC-978D-83206FBC204E}" type="presParOf" srcId="{06E1A541-F540-4098-B988-F30BA949D2DE}" destId="{2A7D38F6-3EB4-425B-A1F4-B2C5AA1F6E6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EFC33C-1BEE-4445-AE56-E8141B400F64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C9BFAC-F061-4452-919F-7D9B80AE9F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Max Durations: </a:t>
          </a:r>
        </a:p>
        <a:p>
          <a:pPr>
            <a:lnSpc>
              <a:spcPct val="100000"/>
            </a:lnSpc>
          </a:pPr>
          <a:r>
            <a:rPr lang="en-US" sz="2400" b="1" dirty="0"/>
            <a:t>7 Days</a:t>
          </a:r>
        </a:p>
      </dgm:t>
    </dgm:pt>
    <dgm:pt modelId="{AEDFD5B6-25B5-4054-926C-96605C6C3E83}" type="parTrans" cxnId="{924DB2C0-68AB-4879-A934-A0826855DB67}">
      <dgm:prSet/>
      <dgm:spPr/>
      <dgm:t>
        <a:bodyPr/>
        <a:lstStyle/>
        <a:p>
          <a:endParaRPr lang="en-US"/>
        </a:p>
      </dgm:t>
    </dgm:pt>
    <dgm:pt modelId="{2267A008-9BBB-462F-8A78-EA2900AB0FC5}" type="sibTrans" cxnId="{924DB2C0-68AB-4879-A934-A0826855DB67}">
      <dgm:prSet/>
      <dgm:spPr/>
      <dgm:t>
        <a:bodyPr/>
        <a:lstStyle/>
        <a:p>
          <a:endParaRPr lang="en-US"/>
        </a:p>
      </dgm:t>
    </dgm:pt>
    <dgm:pt modelId="{66EEB809-A549-4644-8092-2D95EDD8C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Min Durations: </a:t>
          </a:r>
        </a:p>
        <a:p>
          <a:pPr>
            <a:lnSpc>
              <a:spcPct val="100000"/>
            </a:lnSpc>
          </a:pPr>
          <a:r>
            <a:rPr lang="en-US" b="1" dirty="0"/>
            <a:t>3 Days</a:t>
          </a:r>
        </a:p>
      </dgm:t>
    </dgm:pt>
    <dgm:pt modelId="{91AD602A-E5A2-4286-8BE2-305668332C9F}" type="parTrans" cxnId="{38E7E303-F8E3-4869-9762-80F4BFD09800}">
      <dgm:prSet/>
      <dgm:spPr/>
      <dgm:t>
        <a:bodyPr/>
        <a:lstStyle/>
        <a:p>
          <a:endParaRPr lang="en-US"/>
        </a:p>
      </dgm:t>
    </dgm:pt>
    <dgm:pt modelId="{924EFB6C-7AA0-4896-94ED-A469ED7FEB51}" type="sibTrans" cxnId="{38E7E303-F8E3-4869-9762-80F4BFD09800}">
      <dgm:prSet/>
      <dgm:spPr/>
      <dgm:t>
        <a:bodyPr/>
        <a:lstStyle/>
        <a:p>
          <a:endParaRPr lang="en-US"/>
        </a:p>
      </dgm:t>
    </dgm:pt>
    <dgm:pt modelId="{E0E02B98-AFD4-4473-9DE6-2155F4573F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Average Durations: </a:t>
          </a:r>
        </a:p>
        <a:p>
          <a:pPr>
            <a:lnSpc>
              <a:spcPct val="100000"/>
            </a:lnSpc>
          </a:pPr>
          <a:r>
            <a:rPr lang="en-US" b="1" dirty="0"/>
            <a:t>5 Days</a:t>
          </a:r>
        </a:p>
      </dgm:t>
    </dgm:pt>
    <dgm:pt modelId="{9152A2E0-A8CC-4E33-BD4B-91BDB70BC296}" type="parTrans" cxnId="{32C8B2EC-3069-4DC9-919E-C58960A9829A}">
      <dgm:prSet/>
      <dgm:spPr/>
      <dgm:t>
        <a:bodyPr/>
        <a:lstStyle/>
        <a:p>
          <a:endParaRPr lang="en-US"/>
        </a:p>
      </dgm:t>
    </dgm:pt>
    <dgm:pt modelId="{458D2FAC-EA0F-4FD0-8500-F17FA23D7204}" type="sibTrans" cxnId="{32C8B2EC-3069-4DC9-919E-C58960A9829A}">
      <dgm:prSet/>
      <dgm:spPr/>
      <dgm:t>
        <a:bodyPr/>
        <a:lstStyle/>
        <a:p>
          <a:endParaRPr lang="en-US"/>
        </a:p>
      </dgm:t>
    </dgm:pt>
    <dgm:pt modelId="{4E3A4847-316B-47B1-A9DF-C8811E49EDEF}" type="pres">
      <dgm:prSet presAssocID="{74EFC33C-1BEE-4445-AE56-E8141B400F64}" presName="root" presStyleCnt="0">
        <dgm:presLayoutVars>
          <dgm:dir/>
          <dgm:resizeHandles val="exact"/>
        </dgm:presLayoutVars>
      </dgm:prSet>
      <dgm:spPr/>
    </dgm:pt>
    <dgm:pt modelId="{50BBAC3C-19F1-47D1-AEFF-3AFBAC5D66B4}" type="pres">
      <dgm:prSet presAssocID="{1AC9BFAC-F061-4452-919F-7D9B80AE9F9C}" presName="compNode" presStyleCnt="0"/>
      <dgm:spPr/>
    </dgm:pt>
    <dgm:pt modelId="{308633E9-27BF-4990-A99F-23519EDB7B18}" type="pres">
      <dgm:prSet presAssocID="{1AC9BFAC-F061-4452-919F-7D9B80AE9F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B0DAA14-B1E5-4403-B954-C2EB4568DAEB}" type="pres">
      <dgm:prSet presAssocID="{1AC9BFAC-F061-4452-919F-7D9B80AE9F9C}" presName="spaceRect" presStyleCnt="0"/>
      <dgm:spPr/>
    </dgm:pt>
    <dgm:pt modelId="{BC5CC890-13D9-4F58-9232-139AB2246C6C}" type="pres">
      <dgm:prSet presAssocID="{1AC9BFAC-F061-4452-919F-7D9B80AE9F9C}" presName="textRect" presStyleLbl="revTx" presStyleIdx="0" presStyleCnt="3">
        <dgm:presLayoutVars>
          <dgm:chMax val="1"/>
          <dgm:chPref val="1"/>
        </dgm:presLayoutVars>
      </dgm:prSet>
      <dgm:spPr/>
    </dgm:pt>
    <dgm:pt modelId="{D8B03D29-5251-48E6-B949-CC6EF60A9777}" type="pres">
      <dgm:prSet presAssocID="{2267A008-9BBB-462F-8A78-EA2900AB0FC5}" presName="sibTrans" presStyleCnt="0"/>
      <dgm:spPr/>
    </dgm:pt>
    <dgm:pt modelId="{F19004E9-35C4-4BED-95CB-F48EDFC779A1}" type="pres">
      <dgm:prSet presAssocID="{66EEB809-A549-4644-8092-2D95EDD8C709}" presName="compNode" presStyleCnt="0"/>
      <dgm:spPr/>
    </dgm:pt>
    <dgm:pt modelId="{296A5254-F004-47B3-A42F-DAB6A56AE1A3}" type="pres">
      <dgm:prSet presAssocID="{66EEB809-A549-4644-8092-2D95EDD8C7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38D4802-D266-400B-A865-92A03C810449}" type="pres">
      <dgm:prSet presAssocID="{66EEB809-A549-4644-8092-2D95EDD8C709}" presName="spaceRect" presStyleCnt="0"/>
      <dgm:spPr/>
    </dgm:pt>
    <dgm:pt modelId="{5A9277B2-8002-4CA6-9124-3D9BF54205CC}" type="pres">
      <dgm:prSet presAssocID="{66EEB809-A549-4644-8092-2D95EDD8C709}" presName="textRect" presStyleLbl="revTx" presStyleIdx="1" presStyleCnt="3">
        <dgm:presLayoutVars>
          <dgm:chMax val="1"/>
          <dgm:chPref val="1"/>
        </dgm:presLayoutVars>
      </dgm:prSet>
      <dgm:spPr/>
    </dgm:pt>
    <dgm:pt modelId="{461C4428-F338-44CF-A43B-DC1927DE15EB}" type="pres">
      <dgm:prSet presAssocID="{924EFB6C-7AA0-4896-94ED-A469ED7FEB51}" presName="sibTrans" presStyleCnt="0"/>
      <dgm:spPr/>
    </dgm:pt>
    <dgm:pt modelId="{226A5B1F-CAF5-485D-B471-940DE0534320}" type="pres">
      <dgm:prSet presAssocID="{E0E02B98-AFD4-4473-9DE6-2155F4573F83}" presName="compNode" presStyleCnt="0"/>
      <dgm:spPr/>
    </dgm:pt>
    <dgm:pt modelId="{F1F1C3C2-D6BE-4112-BD6D-1177CD1792E5}" type="pres">
      <dgm:prSet presAssocID="{E0E02B98-AFD4-4473-9DE6-2155F4573F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C4EE3C84-D7EF-47C3-8E04-303BC185B5B7}" type="pres">
      <dgm:prSet presAssocID="{E0E02B98-AFD4-4473-9DE6-2155F4573F83}" presName="spaceRect" presStyleCnt="0"/>
      <dgm:spPr/>
    </dgm:pt>
    <dgm:pt modelId="{87A7A445-7B80-4853-8754-A105B82F4616}" type="pres">
      <dgm:prSet presAssocID="{E0E02B98-AFD4-4473-9DE6-2155F4573F8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E7E303-F8E3-4869-9762-80F4BFD09800}" srcId="{74EFC33C-1BEE-4445-AE56-E8141B400F64}" destId="{66EEB809-A549-4644-8092-2D95EDD8C709}" srcOrd="1" destOrd="0" parTransId="{91AD602A-E5A2-4286-8BE2-305668332C9F}" sibTransId="{924EFB6C-7AA0-4896-94ED-A469ED7FEB51}"/>
    <dgm:cxn modelId="{15B86A52-6FB8-4E7E-8B43-FBF4D300043A}" type="presOf" srcId="{1AC9BFAC-F061-4452-919F-7D9B80AE9F9C}" destId="{BC5CC890-13D9-4F58-9232-139AB2246C6C}" srcOrd="0" destOrd="0" presId="urn:microsoft.com/office/officeart/2018/2/layout/IconLabelList"/>
    <dgm:cxn modelId="{27920177-158A-42AB-B591-6F15F3FE3118}" type="presOf" srcId="{66EEB809-A549-4644-8092-2D95EDD8C709}" destId="{5A9277B2-8002-4CA6-9124-3D9BF54205CC}" srcOrd="0" destOrd="0" presId="urn:microsoft.com/office/officeart/2018/2/layout/IconLabelList"/>
    <dgm:cxn modelId="{7A74538A-366A-4DEE-B164-8E706BD0117F}" type="presOf" srcId="{E0E02B98-AFD4-4473-9DE6-2155F4573F83}" destId="{87A7A445-7B80-4853-8754-A105B82F4616}" srcOrd="0" destOrd="0" presId="urn:microsoft.com/office/officeart/2018/2/layout/IconLabelList"/>
    <dgm:cxn modelId="{37260197-E63D-41B1-BA98-E9C45DDB95DA}" type="presOf" srcId="{74EFC33C-1BEE-4445-AE56-E8141B400F64}" destId="{4E3A4847-316B-47B1-A9DF-C8811E49EDEF}" srcOrd="0" destOrd="0" presId="urn:microsoft.com/office/officeart/2018/2/layout/IconLabelList"/>
    <dgm:cxn modelId="{924DB2C0-68AB-4879-A934-A0826855DB67}" srcId="{74EFC33C-1BEE-4445-AE56-E8141B400F64}" destId="{1AC9BFAC-F061-4452-919F-7D9B80AE9F9C}" srcOrd="0" destOrd="0" parTransId="{AEDFD5B6-25B5-4054-926C-96605C6C3E83}" sibTransId="{2267A008-9BBB-462F-8A78-EA2900AB0FC5}"/>
    <dgm:cxn modelId="{32C8B2EC-3069-4DC9-919E-C58960A9829A}" srcId="{74EFC33C-1BEE-4445-AE56-E8141B400F64}" destId="{E0E02B98-AFD4-4473-9DE6-2155F4573F83}" srcOrd="2" destOrd="0" parTransId="{9152A2E0-A8CC-4E33-BD4B-91BDB70BC296}" sibTransId="{458D2FAC-EA0F-4FD0-8500-F17FA23D7204}"/>
    <dgm:cxn modelId="{FC179744-B82E-4E50-BE5F-8763BEF360C2}" type="presParOf" srcId="{4E3A4847-316B-47B1-A9DF-C8811E49EDEF}" destId="{50BBAC3C-19F1-47D1-AEFF-3AFBAC5D66B4}" srcOrd="0" destOrd="0" presId="urn:microsoft.com/office/officeart/2018/2/layout/IconLabelList"/>
    <dgm:cxn modelId="{FDA6F1E7-3737-4B9D-83D6-B9562F41BBB1}" type="presParOf" srcId="{50BBAC3C-19F1-47D1-AEFF-3AFBAC5D66B4}" destId="{308633E9-27BF-4990-A99F-23519EDB7B18}" srcOrd="0" destOrd="0" presId="urn:microsoft.com/office/officeart/2018/2/layout/IconLabelList"/>
    <dgm:cxn modelId="{90FA419E-E9DB-4D30-B1F2-4357A85333FB}" type="presParOf" srcId="{50BBAC3C-19F1-47D1-AEFF-3AFBAC5D66B4}" destId="{8B0DAA14-B1E5-4403-B954-C2EB4568DAEB}" srcOrd="1" destOrd="0" presId="urn:microsoft.com/office/officeart/2018/2/layout/IconLabelList"/>
    <dgm:cxn modelId="{59D56AEF-27B4-4755-AB05-A1D9236A083F}" type="presParOf" srcId="{50BBAC3C-19F1-47D1-AEFF-3AFBAC5D66B4}" destId="{BC5CC890-13D9-4F58-9232-139AB2246C6C}" srcOrd="2" destOrd="0" presId="urn:microsoft.com/office/officeart/2018/2/layout/IconLabelList"/>
    <dgm:cxn modelId="{BF2CD806-32FA-402D-9278-1D916E0A263B}" type="presParOf" srcId="{4E3A4847-316B-47B1-A9DF-C8811E49EDEF}" destId="{D8B03D29-5251-48E6-B949-CC6EF60A9777}" srcOrd="1" destOrd="0" presId="urn:microsoft.com/office/officeart/2018/2/layout/IconLabelList"/>
    <dgm:cxn modelId="{133C1E51-A313-48CF-9FA8-E69D1A455A63}" type="presParOf" srcId="{4E3A4847-316B-47B1-A9DF-C8811E49EDEF}" destId="{F19004E9-35C4-4BED-95CB-F48EDFC779A1}" srcOrd="2" destOrd="0" presId="urn:microsoft.com/office/officeart/2018/2/layout/IconLabelList"/>
    <dgm:cxn modelId="{F637E376-275F-4E76-BECD-23A052F689E0}" type="presParOf" srcId="{F19004E9-35C4-4BED-95CB-F48EDFC779A1}" destId="{296A5254-F004-47B3-A42F-DAB6A56AE1A3}" srcOrd="0" destOrd="0" presId="urn:microsoft.com/office/officeart/2018/2/layout/IconLabelList"/>
    <dgm:cxn modelId="{F700D13F-B312-4671-85E0-7AF24FDAF6A1}" type="presParOf" srcId="{F19004E9-35C4-4BED-95CB-F48EDFC779A1}" destId="{B38D4802-D266-400B-A865-92A03C810449}" srcOrd="1" destOrd="0" presId="urn:microsoft.com/office/officeart/2018/2/layout/IconLabelList"/>
    <dgm:cxn modelId="{E6B28B95-B97B-4DD0-90CE-D9E9E81606A0}" type="presParOf" srcId="{F19004E9-35C4-4BED-95CB-F48EDFC779A1}" destId="{5A9277B2-8002-4CA6-9124-3D9BF54205CC}" srcOrd="2" destOrd="0" presId="urn:microsoft.com/office/officeart/2018/2/layout/IconLabelList"/>
    <dgm:cxn modelId="{93F2213E-8CF7-4FEB-BE64-292DE4BA3D6A}" type="presParOf" srcId="{4E3A4847-316B-47B1-A9DF-C8811E49EDEF}" destId="{461C4428-F338-44CF-A43B-DC1927DE15EB}" srcOrd="3" destOrd="0" presId="urn:microsoft.com/office/officeart/2018/2/layout/IconLabelList"/>
    <dgm:cxn modelId="{F5A904F3-FB21-4F51-A750-0F2666720ADD}" type="presParOf" srcId="{4E3A4847-316B-47B1-A9DF-C8811E49EDEF}" destId="{226A5B1F-CAF5-485D-B471-940DE0534320}" srcOrd="4" destOrd="0" presId="urn:microsoft.com/office/officeart/2018/2/layout/IconLabelList"/>
    <dgm:cxn modelId="{A65787E9-5698-44CE-B927-E359F8EA51BD}" type="presParOf" srcId="{226A5B1F-CAF5-485D-B471-940DE0534320}" destId="{F1F1C3C2-D6BE-4112-BD6D-1177CD1792E5}" srcOrd="0" destOrd="0" presId="urn:microsoft.com/office/officeart/2018/2/layout/IconLabelList"/>
    <dgm:cxn modelId="{908F8293-A5A8-411B-B891-10069A7605A0}" type="presParOf" srcId="{226A5B1F-CAF5-485D-B471-940DE0534320}" destId="{C4EE3C84-D7EF-47C3-8E04-303BC185B5B7}" srcOrd="1" destOrd="0" presId="urn:microsoft.com/office/officeart/2018/2/layout/IconLabelList"/>
    <dgm:cxn modelId="{217C36BD-D358-4FC8-9387-C3B3E2BF6D16}" type="presParOf" srcId="{226A5B1F-CAF5-485D-B471-940DE0534320}" destId="{87A7A445-7B80-4853-8754-A105B82F4616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F5380-913B-4192-8D3F-A9396DA1DDEE}">
      <dsp:nvSpPr>
        <dsp:cNvPr id="0" name=""/>
        <dsp:cNvSpPr/>
      </dsp:nvSpPr>
      <dsp:spPr>
        <a:xfrm>
          <a:off x="0" y="306755"/>
          <a:ext cx="10821325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“Trip Newton”, “Scalawag Duck”, “Bucket Brotherhood” = $104.79</a:t>
          </a:r>
        </a:p>
      </dsp:txBody>
      <dsp:txXfrm>
        <a:off x="32784" y="339539"/>
        <a:ext cx="10755757" cy="606012"/>
      </dsp:txXfrm>
    </dsp:sp>
    <dsp:sp modelId="{2A7D38F6-3EB4-425B-A1F4-B2C5AA1F6E6C}">
      <dsp:nvSpPr>
        <dsp:cNvPr id="0" name=""/>
        <dsp:cNvSpPr/>
      </dsp:nvSpPr>
      <dsp:spPr>
        <a:xfrm>
          <a:off x="0" y="1058976"/>
          <a:ext cx="10821325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“Durham </a:t>
          </a:r>
          <a:r>
            <a:rPr lang="en-US" sz="2800" b="1" kern="1200" dirty="0" err="1"/>
            <a:t>Panky</a:t>
          </a:r>
          <a:r>
            <a:rPr lang="en-US" sz="2800" b="1" kern="1200" dirty="0"/>
            <a:t>”, “Forrester Comancheros” = $ 94.81</a:t>
          </a:r>
        </a:p>
      </dsp:txBody>
      <dsp:txXfrm>
        <a:off x="32784" y="1091760"/>
        <a:ext cx="10755757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633E9-27BF-4990-A99F-23519EDB7B18}">
      <dsp:nvSpPr>
        <dsp:cNvPr id="0" name=""/>
        <dsp:cNvSpPr/>
      </dsp:nvSpPr>
      <dsp:spPr>
        <a:xfrm>
          <a:off x="1205965" y="895250"/>
          <a:ext cx="1299109" cy="1299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CC890-13D9-4F58-9232-139AB2246C6C}">
      <dsp:nvSpPr>
        <dsp:cNvPr id="0" name=""/>
        <dsp:cNvSpPr/>
      </dsp:nvSpPr>
      <dsp:spPr>
        <a:xfrm>
          <a:off x="412065" y="2578586"/>
          <a:ext cx="288691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Max Durations: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7 Days</a:t>
          </a:r>
        </a:p>
      </dsp:txBody>
      <dsp:txXfrm>
        <a:off x="412065" y="2578586"/>
        <a:ext cx="2886910" cy="877500"/>
      </dsp:txXfrm>
    </dsp:sp>
    <dsp:sp modelId="{296A5254-F004-47B3-A42F-DAB6A56AE1A3}">
      <dsp:nvSpPr>
        <dsp:cNvPr id="0" name=""/>
        <dsp:cNvSpPr/>
      </dsp:nvSpPr>
      <dsp:spPr>
        <a:xfrm>
          <a:off x="4598085" y="895250"/>
          <a:ext cx="1299109" cy="1299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77B2-8002-4CA6-9124-3D9BF54205CC}">
      <dsp:nvSpPr>
        <dsp:cNvPr id="0" name=""/>
        <dsp:cNvSpPr/>
      </dsp:nvSpPr>
      <dsp:spPr>
        <a:xfrm>
          <a:off x="3804185" y="2578586"/>
          <a:ext cx="288691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Min Durations: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3 Days</a:t>
          </a:r>
        </a:p>
      </dsp:txBody>
      <dsp:txXfrm>
        <a:off x="3804185" y="2578586"/>
        <a:ext cx="2886910" cy="877500"/>
      </dsp:txXfrm>
    </dsp:sp>
    <dsp:sp modelId="{F1F1C3C2-D6BE-4112-BD6D-1177CD1792E5}">
      <dsp:nvSpPr>
        <dsp:cNvPr id="0" name=""/>
        <dsp:cNvSpPr/>
      </dsp:nvSpPr>
      <dsp:spPr>
        <a:xfrm>
          <a:off x="7990204" y="895250"/>
          <a:ext cx="1299109" cy="1299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7A445-7B80-4853-8754-A105B82F4616}">
      <dsp:nvSpPr>
        <dsp:cNvPr id="0" name=""/>
        <dsp:cNvSpPr/>
      </dsp:nvSpPr>
      <dsp:spPr>
        <a:xfrm>
          <a:off x="7196304" y="2578586"/>
          <a:ext cx="288691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Average Durations: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5 Days</a:t>
          </a:r>
        </a:p>
      </dsp:txBody>
      <dsp:txXfrm>
        <a:off x="7196304" y="2578586"/>
        <a:ext cx="2886910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72BFF-3F96-44AE-8522-A17182D64D33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73610-CCBA-4806-B040-7AF4F8229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3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55276-2114-4288-A537-379EA644CDB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4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832F76-EEF5-410D-B6F4-8650AC675F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0160" y="-10160"/>
            <a:ext cx="12198985" cy="6877685"/>
          </a:xfrm>
          <a:custGeom>
            <a:avLst/>
            <a:gdLst>
              <a:gd name="connsiteX0" fmla="*/ 0 w 12188825"/>
              <a:gd name="connsiteY0" fmla="*/ 0 h 6868160"/>
              <a:gd name="connsiteX1" fmla="*/ 12188825 w 12188825"/>
              <a:gd name="connsiteY1" fmla="*/ 0 h 6868160"/>
              <a:gd name="connsiteX2" fmla="*/ 12188825 w 12188825"/>
              <a:gd name="connsiteY2" fmla="*/ 6868160 h 6868160"/>
              <a:gd name="connsiteX3" fmla="*/ 0 w 12188825"/>
              <a:gd name="connsiteY3" fmla="*/ 6868160 h 6868160"/>
              <a:gd name="connsiteX4" fmla="*/ 0 w 12188825"/>
              <a:gd name="connsiteY4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235106 w 12423931"/>
              <a:gd name="connsiteY0" fmla="*/ 0 h 7033131"/>
              <a:gd name="connsiteX1" fmla="*/ 12423931 w 12423931"/>
              <a:gd name="connsiteY1" fmla="*/ 0 h 7033131"/>
              <a:gd name="connsiteX2" fmla="*/ 12423931 w 12423931"/>
              <a:gd name="connsiteY2" fmla="*/ 6868160 h 7033131"/>
              <a:gd name="connsiteX3" fmla="*/ 235106 w 12423931"/>
              <a:gd name="connsiteY3" fmla="*/ 6868160 h 7033131"/>
              <a:gd name="connsiteX4" fmla="*/ 4908705 w 12423931"/>
              <a:gd name="connsiteY4" fmla="*/ 6868160 h 7033131"/>
              <a:gd name="connsiteX5" fmla="*/ 6249826 w 12423931"/>
              <a:gd name="connsiteY5" fmla="*/ 3830320 h 7033131"/>
              <a:gd name="connsiteX6" fmla="*/ 4939186 w 12423931"/>
              <a:gd name="connsiteY6" fmla="*/ 1727200 h 7033131"/>
              <a:gd name="connsiteX7" fmla="*/ 224946 w 12423931"/>
              <a:gd name="connsiteY7" fmla="*/ 528320 h 7033131"/>
              <a:gd name="connsiteX8" fmla="*/ 235106 w 12423931"/>
              <a:gd name="connsiteY8" fmla="*/ 0 h 7033131"/>
              <a:gd name="connsiteX0" fmla="*/ 246525 w 12435350"/>
              <a:gd name="connsiteY0" fmla="*/ 0 h 6868309"/>
              <a:gd name="connsiteX1" fmla="*/ 12435350 w 12435350"/>
              <a:gd name="connsiteY1" fmla="*/ 0 h 6868309"/>
              <a:gd name="connsiteX2" fmla="*/ 12435350 w 12435350"/>
              <a:gd name="connsiteY2" fmla="*/ 6868160 h 6868309"/>
              <a:gd name="connsiteX3" fmla="*/ 246525 w 12435350"/>
              <a:gd name="connsiteY3" fmla="*/ 6868160 h 6868309"/>
              <a:gd name="connsiteX4" fmla="*/ 4920124 w 12435350"/>
              <a:gd name="connsiteY4" fmla="*/ 6868160 h 6868309"/>
              <a:gd name="connsiteX5" fmla="*/ 6261245 w 12435350"/>
              <a:gd name="connsiteY5" fmla="*/ 3830320 h 6868309"/>
              <a:gd name="connsiteX6" fmla="*/ 4950605 w 12435350"/>
              <a:gd name="connsiteY6" fmla="*/ 1727200 h 6868309"/>
              <a:gd name="connsiteX7" fmla="*/ 236365 w 12435350"/>
              <a:gd name="connsiteY7" fmla="*/ 528320 h 6868309"/>
              <a:gd name="connsiteX8" fmla="*/ 246525 w 12435350"/>
              <a:gd name="connsiteY8" fmla="*/ 0 h 6868309"/>
              <a:gd name="connsiteX0" fmla="*/ 10160 w 12198985"/>
              <a:gd name="connsiteY0" fmla="*/ 0 h 6868264"/>
              <a:gd name="connsiteX1" fmla="*/ 12198985 w 12198985"/>
              <a:gd name="connsiteY1" fmla="*/ 0 h 6868264"/>
              <a:gd name="connsiteX2" fmla="*/ 12198985 w 12198985"/>
              <a:gd name="connsiteY2" fmla="*/ 6868160 h 6868264"/>
              <a:gd name="connsiteX3" fmla="*/ 10160 w 12198985"/>
              <a:gd name="connsiteY3" fmla="*/ 6868160 h 6868264"/>
              <a:gd name="connsiteX4" fmla="*/ 4683759 w 12198985"/>
              <a:gd name="connsiteY4" fmla="*/ 6868160 h 6868264"/>
              <a:gd name="connsiteX5" fmla="*/ 6024880 w 12198985"/>
              <a:gd name="connsiteY5" fmla="*/ 3830320 h 6868264"/>
              <a:gd name="connsiteX6" fmla="*/ 4714240 w 12198985"/>
              <a:gd name="connsiteY6" fmla="*/ 1727200 h 6868264"/>
              <a:gd name="connsiteX7" fmla="*/ 0 w 12198985"/>
              <a:gd name="connsiteY7" fmla="*/ 528320 h 6868264"/>
              <a:gd name="connsiteX8" fmla="*/ 10160 w 12198985"/>
              <a:gd name="connsiteY8" fmla="*/ 0 h 6868264"/>
              <a:gd name="connsiteX0" fmla="*/ 10160 w 12198985"/>
              <a:gd name="connsiteY0" fmla="*/ 0 h 6868220"/>
              <a:gd name="connsiteX1" fmla="*/ 12198985 w 12198985"/>
              <a:gd name="connsiteY1" fmla="*/ 0 h 6868220"/>
              <a:gd name="connsiteX2" fmla="*/ 12198985 w 12198985"/>
              <a:gd name="connsiteY2" fmla="*/ 6868160 h 6868220"/>
              <a:gd name="connsiteX3" fmla="*/ 3220085 w 12198985"/>
              <a:gd name="connsiteY3" fmla="*/ 6487160 h 6868220"/>
              <a:gd name="connsiteX4" fmla="*/ 4683759 w 12198985"/>
              <a:gd name="connsiteY4" fmla="*/ 6868160 h 6868220"/>
              <a:gd name="connsiteX5" fmla="*/ 6024880 w 12198985"/>
              <a:gd name="connsiteY5" fmla="*/ 3830320 h 6868220"/>
              <a:gd name="connsiteX6" fmla="*/ 4714240 w 12198985"/>
              <a:gd name="connsiteY6" fmla="*/ 1727200 h 6868220"/>
              <a:gd name="connsiteX7" fmla="*/ 0 w 12198985"/>
              <a:gd name="connsiteY7" fmla="*/ 528320 h 6868220"/>
              <a:gd name="connsiteX8" fmla="*/ 10160 w 12198985"/>
              <a:gd name="connsiteY8" fmla="*/ 0 h 686822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3220085 w 12198985"/>
              <a:gd name="connsiteY3" fmla="*/ 6487160 h 6868160"/>
              <a:gd name="connsiteX4" fmla="*/ 6102984 w 12198985"/>
              <a:gd name="connsiteY4" fmla="*/ 5829935 h 6868160"/>
              <a:gd name="connsiteX5" fmla="*/ 6024880 w 12198985"/>
              <a:gd name="connsiteY5" fmla="*/ 3830320 h 6868160"/>
              <a:gd name="connsiteX6" fmla="*/ 4714240 w 12198985"/>
              <a:gd name="connsiteY6" fmla="*/ 1727200 h 6868160"/>
              <a:gd name="connsiteX7" fmla="*/ 0 w 12198985"/>
              <a:gd name="connsiteY7" fmla="*/ 528320 h 6868160"/>
              <a:gd name="connsiteX8" fmla="*/ 10160 w 12198985"/>
              <a:gd name="connsiteY8" fmla="*/ 0 h 6868160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985" h="6877685">
                <a:moveTo>
                  <a:pt x="10160" y="0"/>
                </a:moveTo>
                <a:lnTo>
                  <a:pt x="12198985" y="0"/>
                </a:lnTo>
                <a:lnTo>
                  <a:pt x="12198985" y="6868160"/>
                </a:lnTo>
                <a:lnTo>
                  <a:pt x="4553585" y="6877685"/>
                </a:lnTo>
                <a:cubicBezTo>
                  <a:pt x="5419196" y="6578177"/>
                  <a:pt x="5891741" y="6267027"/>
                  <a:pt x="6122034" y="5839460"/>
                </a:cubicBezTo>
                <a:cubicBezTo>
                  <a:pt x="6543462" y="4952153"/>
                  <a:pt x="6071023" y="4359063"/>
                  <a:pt x="6024880" y="3830320"/>
                </a:cubicBezTo>
                <a:cubicBezTo>
                  <a:pt x="5670973" y="2770293"/>
                  <a:pt x="5327227" y="2120053"/>
                  <a:pt x="4714240" y="1727200"/>
                </a:cubicBezTo>
                <a:cubicBezTo>
                  <a:pt x="3371427" y="701040"/>
                  <a:pt x="1339427" y="711200"/>
                  <a:pt x="0" y="528320"/>
                </a:cubicBezTo>
                <a:lnTo>
                  <a:pt x="101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130825-8214-41CD-94C2-B394C825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CFC44C-A4AA-47AB-9728-B8557A08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9A3AD9C-69B0-4589-A282-947AEF5C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 anchorCtr="0"/>
          <a:lstStyle>
            <a:lvl1pP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9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1FAA1E16-84B5-4131-9CE1-7C6D43D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ED8B7F-F797-40AD-8F10-7B52ECFAC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62007"/>
            <a:ext cx="5948797" cy="6095979"/>
          </a:xfrm>
          <a:custGeom>
            <a:avLst/>
            <a:gdLst>
              <a:gd name="connsiteX0" fmla="*/ 1573824 w 5948797"/>
              <a:gd name="connsiteY0" fmla="*/ 765 h 6095979"/>
              <a:gd name="connsiteX1" fmla="*/ 2734655 w 5948797"/>
              <a:gd name="connsiteY1" fmla="*/ 238687 h 6095979"/>
              <a:gd name="connsiteX2" fmla="*/ 5668308 w 5948797"/>
              <a:gd name="connsiteY2" fmla="*/ 3639516 h 6095979"/>
              <a:gd name="connsiteX3" fmla="*/ 5937014 w 5948797"/>
              <a:gd name="connsiteY3" fmla="*/ 5865869 h 6095979"/>
              <a:gd name="connsiteX4" fmla="*/ 5948797 w 5948797"/>
              <a:gd name="connsiteY4" fmla="*/ 6095979 h 6095979"/>
              <a:gd name="connsiteX5" fmla="*/ 0 w 5948797"/>
              <a:gd name="connsiteY5" fmla="*/ 6095979 h 6095979"/>
              <a:gd name="connsiteX6" fmla="*/ 0 w 5948797"/>
              <a:gd name="connsiteY6" fmla="*/ 1621650 h 6095979"/>
              <a:gd name="connsiteX7" fmla="*/ 36302 w 5948797"/>
              <a:gd name="connsiteY7" fmla="*/ 1518814 h 6095979"/>
              <a:gd name="connsiteX8" fmla="*/ 287883 w 5948797"/>
              <a:gd name="connsiteY8" fmla="*/ 956872 h 6095979"/>
              <a:gd name="connsiteX9" fmla="*/ 1573824 w 5948797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797" h="6095979">
                <a:moveTo>
                  <a:pt x="1573824" y="765"/>
                </a:moveTo>
                <a:cubicBezTo>
                  <a:pt x="1940182" y="-10734"/>
                  <a:pt x="2329337" y="109280"/>
                  <a:pt x="2734655" y="238687"/>
                </a:cubicBezTo>
                <a:cubicBezTo>
                  <a:pt x="4118236" y="680647"/>
                  <a:pt x="5296689" y="1302752"/>
                  <a:pt x="5668308" y="3639516"/>
                </a:cubicBezTo>
                <a:cubicBezTo>
                  <a:pt x="5788290" y="4393559"/>
                  <a:pt x="5890538" y="5142244"/>
                  <a:pt x="5937014" y="5865869"/>
                </a:cubicBezTo>
                <a:lnTo>
                  <a:pt x="5948797" y="6095979"/>
                </a:lnTo>
                <a:lnTo>
                  <a:pt x="0" y="6095979"/>
                </a:lnTo>
                <a:lnTo>
                  <a:pt x="0" y="1621650"/>
                </a:lnTo>
                <a:lnTo>
                  <a:pt x="36302" y="1518814"/>
                </a:lnTo>
                <a:cubicBezTo>
                  <a:pt x="109797" y="1321982"/>
                  <a:pt x="192747" y="1133640"/>
                  <a:pt x="287883" y="956872"/>
                </a:cubicBezTo>
                <a:cubicBezTo>
                  <a:pt x="669445" y="247734"/>
                  <a:pt x="1102792" y="15549"/>
                  <a:pt x="1573824" y="76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BF507F0-BF7D-45F6-B6FD-A124B9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884FE9-B11F-40BA-879F-2988D7F3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860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2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38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6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6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20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4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9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F0D6B661-3F4C-45AE-81E6-23539770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1C64C5-C308-4D56-A976-F6EE631E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5F8A29-F146-4D3D-8DD9-41322C9F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ED7257-A2A4-4A81-94D0-21636294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defRPr sz="2800"/>
            </a:lvl1pPr>
          </a:lstStyle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4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EB7F18-992B-4D56-A388-738859C8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10AC2D-D649-4FCA-87C1-EDB34FCC4A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48939"/>
            <a:ext cx="1588691" cy="5824901"/>
          </a:xfrm>
          <a:custGeom>
            <a:avLst/>
            <a:gdLst>
              <a:gd name="connsiteX0" fmla="*/ 0 w 1588691"/>
              <a:gd name="connsiteY0" fmla="*/ 0 h 5824901"/>
              <a:gd name="connsiteX1" fmla="*/ 103414 w 1588691"/>
              <a:gd name="connsiteY1" fmla="*/ 24689 h 5824901"/>
              <a:gd name="connsiteX2" fmla="*/ 1566944 w 1588691"/>
              <a:gd name="connsiteY2" fmla="*/ 1831178 h 5824901"/>
              <a:gd name="connsiteX3" fmla="*/ 1239184 w 1588691"/>
              <a:gd name="connsiteY3" fmla="*/ 4894084 h 5824901"/>
              <a:gd name="connsiteX4" fmla="*/ 1161636 w 1588691"/>
              <a:gd name="connsiteY4" fmla="*/ 5234403 h 5824901"/>
              <a:gd name="connsiteX5" fmla="*/ 1036423 w 1588691"/>
              <a:gd name="connsiteY5" fmla="*/ 5540389 h 5824901"/>
              <a:gd name="connsiteX6" fmla="*/ 693532 w 1588691"/>
              <a:gd name="connsiteY6" fmla="*/ 5797870 h 5824901"/>
              <a:gd name="connsiteX7" fmla="*/ 66690 w 1588691"/>
              <a:gd name="connsiteY7" fmla="*/ 5718123 h 5824901"/>
              <a:gd name="connsiteX8" fmla="*/ 0 w 1588691"/>
              <a:gd name="connsiteY8" fmla="*/ 5671830 h 58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691" h="5824901">
                <a:moveTo>
                  <a:pt x="0" y="0"/>
                </a:moveTo>
                <a:lnTo>
                  <a:pt x="103414" y="24689"/>
                </a:lnTo>
                <a:cubicBezTo>
                  <a:pt x="796911" y="207091"/>
                  <a:pt x="1441617" y="614618"/>
                  <a:pt x="1566944" y="1831178"/>
                </a:cubicBezTo>
                <a:cubicBezTo>
                  <a:pt x="1657898" y="2711366"/>
                  <a:pt x="1447138" y="3830385"/>
                  <a:pt x="1239184" y="4894084"/>
                </a:cubicBezTo>
                <a:cubicBezTo>
                  <a:pt x="1217336" y="5005703"/>
                  <a:pt x="1193458" y="5122919"/>
                  <a:pt x="1161636" y="5234403"/>
                </a:cubicBezTo>
                <a:cubicBezTo>
                  <a:pt x="1129815" y="5345896"/>
                  <a:pt x="1090045" y="5451664"/>
                  <a:pt x="1036423" y="5540389"/>
                </a:cubicBezTo>
                <a:cubicBezTo>
                  <a:pt x="931907" y="5713703"/>
                  <a:pt x="805230" y="5770918"/>
                  <a:pt x="693532" y="5797870"/>
                </a:cubicBezTo>
                <a:cubicBezTo>
                  <a:pt x="465914" y="5852471"/>
                  <a:pt x="252946" y="5823597"/>
                  <a:pt x="66690" y="5718123"/>
                </a:cubicBezTo>
                <a:lnTo>
                  <a:pt x="0" y="567183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AECC1-22E5-4CFE-997A-335F9A8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9634C0-6EDF-41E8-9316-1B98AB7679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466" y="0"/>
            <a:ext cx="5820495" cy="2302951"/>
          </a:xfrm>
          <a:custGeom>
            <a:avLst/>
            <a:gdLst>
              <a:gd name="connsiteX0" fmla="*/ 5820495 w 5820495"/>
              <a:gd name="connsiteY0" fmla="*/ 0 h 2302951"/>
              <a:gd name="connsiteX1" fmla="*/ 5709901 w 5820495"/>
              <a:gd name="connsiteY1" fmla="*/ 213767 h 2302951"/>
              <a:gd name="connsiteX2" fmla="*/ 4932484 w 5820495"/>
              <a:gd name="connsiteY2" fmla="*/ 1340037 h 2302951"/>
              <a:gd name="connsiteX3" fmla="*/ 3361812 w 5820495"/>
              <a:gd name="connsiteY3" fmla="*/ 2268288 h 2302951"/>
              <a:gd name="connsiteX4" fmla="*/ 286590 w 5820495"/>
              <a:gd name="connsiteY4" fmla="*/ 1322723 h 2302951"/>
              <a:gd name="connsiteX5" fmla="*/ 251827 w 5820495"/>
              <a:gd name="connsiteY5" fmla="*/ 87954 h 2302951"/>
              <a:gd name="connsiteX6" fmla="*/ 331088 w 5820495"/>
              <a:gd name="connsiteY6" fmla="*/ 1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5" h="2302951">
                <a:moveTo>
                  <a:pt x="5820495" y="0"/>
                </a:moveTo>
                <a:lnTo>
                  <a:pt x="5709901" y="213767"/>
                </a:lnTo>
                <a:cubicBezTo>
                  <a:pt x="5432870" y="711271"/>
                  <a:pt x="5095501" y="1152644"/>
                  <a:pt x="4932484" y="1340037"/>
                </a:cubicBezTo>
                <a:cubicBezTo>
                  <a:pt x="4535941" y="1795563"/>
                  <a:pt x="3997054" y="2167493"/>
                  <a:pt x="3361812" y="2268288"/>
                </a:cubicBezTo>
                <a:cubicBezTo>
                  <a:pt x="2395335" y="2421964"/>
                  <a:pt x="953448" y="2057186"/>
                  <a:pt x="286590" y="1322723"/>
                </a:cubicBezTo>
                <a:cubicBezTo>
                  <a:pt x="-136160" y="857206"/>
                  <a:pt x="-42091" y="443734"/>
                  <a:pt x="251827" y="87954"/>
                </a:cubicBezTo>
                <a:lnTo>
                  <a:pt x="331088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3C79F9-E136-43AA-88A7-931391EEFE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1955" y="3048002"/>
            <a:ext cx="4230047" cy="3809998"/>
          </a:xfrm>
          <a:custGeom>
            <a:avLst/>
            <a:gdLst>
              <a:gd name="connsiteX0" fmla="*/ 2183095 w 4230047"/>
              <a:gd name="connsiteY0" fmla="*/ 18 h 3809998"/>
              <a:gd name="connsiteX1" fmla="*/ 3425027 w 4230047"/>
              <a:gd name="connsiteY1" fmla="*/ 1440808 h 3809998"/>
              <a:gd name="connsiteX2" fmla="*/ 3480109 w 4230047"/>
              <a:gd name="connsiteY2" fmla="*/ 1517586 h 3809998"/>
              <a:gd name="connsiteX3" fmla="*/ 4221130 w 4230047"/>
              <a:gd name="connsiteY3" fmla="*/ 2801399 h 3809998"/>
              <a:gd name="connsiteX4" fmla="*/ 4230047 w 4230047"/>
              <a:gd name="connsiteY4" fmla="*/ 2899961 h 3809998"/>
              <a:gd name="connsiteX5" fmla="*/ 4230047 w 4230047"/>
              <a:gd name="connsiteY5" fmla="*/ 3224568 h 3809998"/>
              <a:gd name="connsiteX6" fmla="*/ 4220577 w 4230047"/>
              <a:gd name="connsiteY6" fmla="*/ 3329167 h 3809998"/>
              <a:gd name="connsiteX7" fmla="*/ 4108028 w 4230047"/>
              <a:gd name="connsiteY7" fmla="*/ 3749750 h 3809998"/>
              <a:gd name="connsiteX8" fmla="*/ 4077743 w 4230047"/>
              <a:gd name="connsiteY8" fmla="*/ 3809998 h 3809998"/>
              <a:gd name="connsiteX9" fmla="*/ 892220 w 4230047"/>
              <a:gd name="connsiteY9" fmla="*/ 3809998 h 3809998"/>
              <a:gd name="connsiteX10" fmla="*/ 840654 w 4230047"/>
              <a:gd name="connsiteY10" fmla="*/ 3790763 h 3809998"/>
              <a:gd name="connsiteX11" fmla="*/ 5750 w 4230047"/>
              <a:gd name="connsiteY11" fmla="*/ 2913921 h 3809998"/>
              <a:gd name="connsiteX12" fmla="*/ 819614 w 4230047"/>
              <a:gd name="connsiteY12" fmla="*/ 1008105 h 3809998"/>
              <a:gd name="connsiteX13" fmla="*/ 2183095 w 4230047"/>
              <a:gd name="connsiteY13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0047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8"/>
                </a:cubicBezTo>
                <a:cubicBezTo>
                  <a:pt x="3436611" y="1458213"/>
                  <a:pt x="3455517" y="1484325"/>
                  <a:pt x="3480109" y="1517586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7" y="2899961"/>
                </a:lnTo>
                <a:lnTo>
                  <a:pt x="4230047" y="3224568"/>
                </a:lnTo>
                <a:lnTo>
                  <a:pt x="4220577" y="3329167"/>
                </a:lnTo>
                <a:cubicBezTo>
                  <a:pt x="4200561" y="3491518"/>
                  <a:pt x="4161725" y="3630719"/>
                  <a:pt x="4108028" y="3749750"/>
                </a:cubicBez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9" y="3656637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>
            <a:extLst>
              <a:ext uri="{FF2B5EF4-FFF2-40B4-BE49-F238E27FC236}">
                <a16:creationId xmlns:a16="http://schemas.microsoft.com/office/drawing/2014/main" id="{368B2638-FA1E-41E2-9B2C-03BEFBE5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13" name="Subtitle 21">
            <a:extLst>
              <a:ext uri="{FF2B5EF4-FFF2-40B4-BE49-F238E27FC236}">
                <a16:creationId xmlns:a16="http://schemas.microsoft.com/office/drawing/2014/main" id="{6865B251-150D-4D65-9390-CDECD91E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571999"/>
            <a:ext cx="4594502" cy="1524000"/>
          </a:xfrm>
        </p:spPr>
        <p:txBody>
          <a:bodyPr anchor="b" anchorCtr="0"/>
          <a:lstStyle/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279B96F-4DCD-41B1-80AC-F06ECD712F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915897" cy="3150803"/>
          </a:xfrm>
          <a:custGeom>
            <a:avLst/>
            <a:gdLst>
              <a:gd name="connsiteX0" fmla="*/ 0 w 2915897"/>
              <a:gd name="connsiteY0" fmla="*/ 0 h 3150803"/>
              <a:gd name="connsiteX1" fmla="*/ 2037171 w 2915897"/>
              <a:gd name="connsiteY1" fmla="*/ 0 h 3150803"/>
              <a:gd name="connsiteX2" fmla="*/ 2234023 w 2915897"/>
              <a:gd name="connsiteY2" fmla="*/ 188447 h 3150803"/>
              <a:gd name="connsiteX3" fmla="*/ 2442937 w 2915897"/>
              <a:gd name="connsiteY3" fmla="*/ 385917 h 3150803"/>
              <a:gd name="connsiteX4" fmla="*/ 2833858 w 2915897"/>
              <a:gd name="connsiteY4" fmla="*/ 927137 h 3150803"/>
              <a:gd name="connsiteX5" fmla="*/ 2858599 w 2915897"/>
              <a:gd name="connsiteY5" fmla="*/ 1740110 h 3150803"/>
              <a:gd name="connsiteX6" fmla="*/ 2478276 w 2915897"/>
              <a:gd name="connsiteY6" fmla="*/ 2549381 h 3150803"/>
              <a:gd name="connsiteX7" fmla="*/ 692855 w 2915897"/>
              <a:gd name="connsiteY7" fmla="*/ 3125784 h 3150803"/>
              <a:gd name="connsiteX8" fmla="*/ 71916 w 2915897"/>
              <a:gd name="connsiteY8" fmla="*/ 3033613 h 3150803"/>
              <a:gd name="connsiteX9" fmla="*/ 0 w 2915897"/>
              <a:gd name="connsiteY9" fmla="*/ 3010677 h 31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5897" h="3150803">
                <a:moveTo>
                  <a:pt x="0" y="0"/>
                </a:moveTo>
                <a:lnTo>
                  <a:pt x="2037171" y="0"/>
                </a:lnTo>
                <a:lnTo>
                  <a:pt x="2234023" y="188447"/>
                </a:lnTo>
                <a:cubicBezTo>
                  <a:pt x="2304388" y="255540"/>
                  <a:pt x="2374048" y="321538"/>
                  <a:pt x="2442937" y="385917"/>
                </a:cubicBezTo>
                <a:cubicBezTo>
                  <a:pt x="2635661" y="565992"/>
                  <a:pt x="2760928" y="746433"/>
                  <a:pt x="2833858" y="927137"/>
                </a:cubicBezTo>
                <a:cubicBezTo>
                  <a:pt x="2943221" y="1198077"/>
                  <a:pt x="2934665" y="1469402"/>
                  <a:pt x="2858599" y="1740110"/>
                </a:cubicBezTo>
                <a:cubicBezTo>
                  <a:pt x="2782532" y="2010817"/>
                  <a:pt x="2638953" y="2280908"/>
                  <a:pt x="2478276" y="2549381"/>
                </a:cubicBezTo>
                <a:cubicBezTo>
                  <a:pt x="2104926" y="3173402"/>
                  <a:pt x="1445175" y="3189854"/>
                  <a:pt x="692855" y="3125784"/>
                </a:cubicBezTo>
                <a:cubicBezTo>
                  <a:pt x="472468" y="3106996"/>
                  <a:pt x="261198" y="3087734"/>
                  <a:pt x="71916" y="3033613"/>
                </a:cubicBezTo>
                <a:lnTo>
                  <a:pt x="0" y="301067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CF3283-37EB-40F7-B4D3-7321DE54F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4588" y="0"/>
            <a:ext cx="5820494" cy="2008700"/>
          </a:xfrm>
          <a:custGeom>
            <a:avLst/>
            <a:gdLst>
              <a:gd name="connsiteX0" fmla="*/ 331087 w 5820494"/>
              <a:gd name="connsiteY0" fmla="*/ 0 h 2008700"/>
              <a:gd name="connsiteX1" fmla="*/ 5820494 w 5820494"/>
              <a:gd name="connsiteY1" fmla="*/ 0 h 2008700"/>
              <a:gd name="connsiteX2" fmla="*/ 5709900 w 5820494"/>
              <a:gd name="connsiteY2" fmla="*/ 186453 h 2008700"/>
              <a:gd name="connsiteX3" fmla="*/ 4932484 w 5820494"/>
              <a:gd name="connsiteY3" fmla="*/ 1168818 h 2008700"/>
              <a:gd name="connsiteX4" fmla="*/ 3361811 w 5820494"/>
              <a:gd name="connsiteY4" fmla="*/ 1978465 h 2008700"/>
              <a:gd name="connsiteX5" fmla="*/ 286590 w 5820494"/>
              <a:gd name="connsiteY5" fmla="*/ 1153716 h 2008700"/>
              <a:gd name="connsiteX6" fmla="*/ 251826 w 5820494"/>
              <a:gd name="connsiteY6" fmla="*/ 76716 h 20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008700">
                <a:moveTo>
                  <a:pt x="331087" y="0"/>
                </a:moveTo>
                <a:lnTo>
                  <a:pt x="5820494" y="0"/>
                </a:lnTo>
                <a:lnTo>
                  <a:pt x="5709900" y="186453"/>
                </a:lnTo>
                <a:cubicBezTo>
                  <a:pt x="5432869" y="620391"/>
                  <a:pt x="5095500" y="1005368"/>
                  <a:pt x="4932484" y="1168818"/>
                </a:cubicBezTo>
                <a:cubicBezTo>
                  <a:pt x="4535940" y="1566140"/>
                  <a:pt x="3997053" y="1890549"/>
                  <a:pt x="3361811" y="1978465"/>
                </a:cubicBezTo>
                <a:cubicBezTo>
                  <a:pt x="2395334" y="2112506"/>
                  <a:pt x="953447" y="1794336"/>
                  <a:pt x="286590" y="1153716"/>
                </a:cubicBezTo>
                <a:cubicBezTo>
                  <a:pt x="-136161" y="747678"/>
                  <a:pt x="-42091" y="387037"/>
                  <a:pt x="251826" y="7671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D43413-F064-47FB-B053-5DCA096DAA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3134141"/>
            <a:ext cx="4548543" cy="3723859"/>
          </a:xfrm>
          <a:custGeom>
            <a:avLst/>
            <a:gdLst>
              <a:gd name="connsiteX0" fmla="*/ 3246912 w 4548543"/>
              <a:gd name="connsiteY0" fmla="*/ 458 h 3723859"/>
              <a:gd name="connsiteX1" fmla="*/ 4150879 w 4548543"/>
              <a:gd name="connsiteY1" fmla="*/ 378073 h 3723859"/>
              <a:gd name="connsiteX2" fmla="*/ 4548482 w 4548543"/>
              <a:gd name="connsiteY2" fmla="*/ 1568643 h 3723859"/>
              <a:gd name="connsiteX3" fmla="*/ 4028886 w 4548543"/>
              <a:gd name="connsiteY3" fmla="*/ 3710287 h 3723859"/>
              <a:gd name="connsiteX4" fmla="*/ 4021678 w 4548543"/>
              <a:gd name="connsiteY4" fmla="*/ 3723859 h 3723859"/>
              <a:gd name="connsiteX5" fmla="*/ 0 w 4548543"/>
              <a:gd name="connsiteY5" fmla="*/ 3723859 h 3723859"/>
              <a:gd name="connsiteX6" fmla="*/ 0 w 4548543"/>
              <a:gd name="connsiteY6" fmla="*/ 1455242 h 3723859"/>
              <a:gd name="connsiteX7" fmla="*/ 170674 w 4548543"/>
              <a:gd name="connsiteY7" fmla="*/ 1364030 h 3723859"/>
              <a:gd name="connsiteX8" fmla="*/ 371971 w 4548543"/>
              <a:gd name="connsiteY8" fmla="*/ 1257338 h 3723859"/>
              <a:gd name="connsiteX9" fmla="*/ 2579168 w 4548543"/>
              <a:gd name="connsiteY9" fmla="*/ 156654 h 3723859"/>
              <a:gd name="connsiteX10" fmla="*/ 3246912 w 4548543"/>
              <a:gd name="connsiteY10" fmla="*/ 458 h 372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8543" h="3723859">
                <a:moveTo>
                  <a:pt x="3246912" y="458"/>
                </a:moveTo>
                <a:cubicBezTo>
                  <a:pt x="3556014" y="-7452"/>
                  <a:pt x="3878293" y="85861"/>
                  <a:pt x="4150879" y="378073"/>
                </a:cubicBezTo>
                <a:cubicBezTo>
                  <a:pt x="4474410" y="725138"/>
                  <a:pt x="4551051" y="1187631"/>
                  <a:pt x="4548482" y="1568643"/>
                </a:cubicBezTo>
                <a:cubicBezTo>
                  <a:pt x="4543256" y="2340350"/>
                  <a:pt x="4346080" y="3076780"/>
                  <a:pt x="4028886" y="3710287"/>
                </a:cubicBezTo>
                <a:lnTo>
                  <a:pt x="4021678" y="3723859"/>
                </a:lnTo>
                <a:lnTo>
                  <a:pt x="0" y="3723859"/>
                </a:lnTo>
                <a:lnTo>
                  <a:pt x="0" y="1455242"/>
                </a:lnTo>
                <a:lnTo>
                  <a:pt x="170674" y="1364030"/>
                </a:lnTo>
                <a:cubicBezTo>
                  <a:pt x="240826" y="1327045"/>
                  <a:pt x="308382" y="1291596"/>
                  <a:pt x="371971" y="1257338"/>
                </a:cubicBezTo>
                <a:cubicBezTo>
                  <a:pt x="1092270" y="868657"/>
                  <a:pt x="1814145" y="480776"/>
                  <a:pt x="2579168" y="156654"/>
                </a:cubicBezTo>
                <a:cubicBezTo>
                  <a:pt x="2774058" y="73994"/>
                  <a:pt x="3006499" y="6609"/>
                  <a:pt x="3246912" y="45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1995BAA-F48C-452E-8FB3-2036819AAE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9048" y="314073"/>
            <a:ext cx="2302952" cy="5820494"/>
          </a:xfrm>
          <a:custGeom>
            <a:avLst/>
            <a:gdLst>
              <a:gd name="connsiteX0" fmla="*/ 2302952 w 2302952"/>
              <a:gd name="connsiteY0" fmla="*/ 0 h 5820494"/>
              <a:gd name="connsiteX1" fmla="*/ 2302951 w 2302952"/>
              <a:gd name="connsiteY1" fmla="*/ 5489408 h 5820494"/>
              <a:gd name="connsiteX2" fmla="*/ 2214998 w 2302952"/>
              <a:gd name="connsiteY2" fmla="*/ 5568668 h 5820494"/>
              <a:gd name="connsiteX3" fmla="*/ 980229 w 2302952"/>
              <a:gd name="connsiteY3" fmla="*/ 5533905 h 5820494"/>
              <a:gd name="connsiteX4" fmla="*/ 34664 w 2302952"/>
              <a:gd name="connsiteY4" fmla="*/ 2458684 h 5820494"/>
              <a:gd name="connsiteX5" fmla="*/ 962915 w 2302952"/>
              <a:gd name="connsiteY5" fmla="*/ 888011 h 5820494"/>
              <a:gd name="connsiteX6" fmla="*/ 2089185 w 2302952"/>
              <a:gd name="connsiteY6" fmla="*/ 110594 h 58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952" h="5820494">
                <a:moveTo>
                  <a:pt x="2302952" y="0"/>
                </a:moveTo>
                <a:lnTo>
                  <a:pt x="2302951" y="5489408"/>
                </a:lnTo>
                <a:lnTo>
                  <a:pt x="2214998" y="5568668"/>
                </a:lnTo>
                <a:cubicBezTo>
                  <a:pt x="1859218" y="5862586"/>
                  <a:pt x="1445746" y="5956656"/>
                  <a:pt x="980229" y="5533905"/>
                </a:cubicBezTo>
                <a:cubicBezTo>
                  <a:pt x="245766" y="4867048"/>
                  <a:pt x="-119012" y="3425160"/>
                  <a:pt x="34664" y="2458684"/>
                </a:cubicBezTo>
                <a:cubicBezTo>
                  <a:pt x="135459" y="1823441"/>
                  <a:pt x="507389" y="1284554"/>
                  <a:pt x="962915" y="888011"/>
                </a:cubicBezTo>
                <a:cubicBezTo>
                  <a:pt x="1150308" y="724995"/>
                  <a:pt x="1591681" y="387625"/>
                  <a:pt x="2089185" y="11059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3866"/>
            <a:ext cx="1049528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0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25DA79-98D3-4B75-A104-9B8CF2E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1" y="1732785"/>
            <a:ext cx="5263199" cy="1524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689288-6A1A-4457-8998-96D415487D0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1521" y="3269458"/>
            <a:ext cx="5344477" cy="3092449"/>
          </a:xfrm>
        </p:spPr>
        <p:txBody>
          <a:bodyPr anchor="ctr">
            <a:noAutofit/>
          </a:bodyPr>
          <a:lstStyle>
            <a:lvl1pPr>
              <a:defRPr sz="2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265BFC-F12F-4129-9A10-7A6D278A9C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910" y="1"/>
            <a:ext cx="5756090" cy="3960681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090" h="3960681">
                <a:moveTo>
                  <a:pt x="0" y="0"/>
                </a:moveTo>
                <a:lnTo>
                  <a:pt x="5756090" y="0"/>
                </a:lnTo>
                <a:lnTo>
                  <a:pt x="5756090" y="3463038"/>
                </a:lnTo>
                <a:lnTo>
                  <a:pt x="5558511" y="3561320"/>
                </a:lnTo>
                <a:cubicBezTo>
                  <a:pt x="4879339" y="3874528"/>
                  <a:pt x="4103797" y="4016776"/>
                  <a:pt x="3480391" y="3940416"/>
                </a:cubicBezTo>
                <a:cubicBezTo>
                  <a:pt x="2751968" y="3851461"/>
                  <a:pt x="2103010" y="3410677"/>
                  <a:pt x="1605774" y="2854397"/>
                </a:cubicBezTo>
                <a:cubicBezTo>
                  <a:pt x="1278696" y="2488237"/>
                  <a:pt x="377050" y="1320622"/>
                  <a:pt x="74389" y="325223"/>
                </a:cubicBezTo>
                <a:cubicBezTo>
                  <a:pt x="51690" y="250568"/>
                  <a:pt x="32361" y="176882"/>
                  <a:pt x="16895" y="10457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AD1C3-A879-4B95-B5C1-4D7B725EB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8871" y="4949374"/>
            <a:ext cx="5796193" cy="1908627"/>
          </a:xfrm>
          <a:custGeom>
            <a:avLst/>
            <a:gdLst>
              <a:gd name="connsiteX0" fmla="*/ 3174283 w 5796193"/>
              <a:gd name="connsiteY0" fmla="*/ 18 h 1908627"/>
              <a:gd name="connsiteX1" fmla="*/ 5218462 w 5796193"/>
              <a:gd name="connsiteY1" fmla="*/ 1459807 h 1908627"/>
              <a:gd name="connsiteX2" fmla="*/ 5309125 w 5796193"/>
              <a:gd name="connsiteY2" fmla="*/ 1537598 h 1908627"/>
              <a:gd name="connsiteX3" fmla="*/ 5693890 w 5796193"/>
              <a:gd name="connsiteY3" fmla="*/ 1830997 h 1908627"/>
              <a:gd name="connsiteX4" fmla="*/ 5796193 w 5796193"/>
              <a:gd name="connsiteY4" fmla="*/ 1908627 h 1908627"/>
              <a:gd name="connsiteX5" fmla="*/ 0 w 5796193"/>
              <a:gd name="connsiteY5" fmla="*/ 1908627 h 1908627"/>
              <a:gd name="connsiteX6" fmla="*/ 36796 w 5796193"/>
              <a:gd name="connsiteY6" fmla="*/ 1862978 h 1908627"/>
              <a:gd name="connsiteX7" fmla="*/ 930039 w 5796193"/>
              <a:gd name="connsiteY7" fmla="*/ 1021399 h 1908627"/>
              <a:gd name="connsiteX8" fmla="*/ 3174283 w 5796193"/>
              <a:gd name="connsiteY8" fmla="*/ 18 h 19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6193" h="1908627">
                <a:moveTo>
                  <a:pt x="3174283" y="18"/>
                </a:moveTo>
                <a:cubicBezTo>
                  <a:pt x="3946119" y="-4705"/>
                  <a:pt x="4675803" y="959667"/>
                  <a:pt x="5218462" y="1459807"/>
                </a:cubicBezTo>
                <a:cubicBezTo>
                  <a:pt x="5237529" y="1477442"/>
                  <a:pt x="5268648" y="1503898"/>
                  <a:pt x="5309125" y="1537598"/>
                </a:cubicBezTo>
                <a:cubicBezTo>
                  <a:pt x="5427311" y="1636255"/>
                  <a:pt x="5560174" y="1732098"/>
                  <a:pt x="5693890" y="1830997"/>
                </a:cubicBezTo>
                <a:lnTo>
                  <a:pt x="5796193" y="1908627"/>
                </a:lnTo>
                <a:lnTo>
                  <a:pt x="0" y="1908627"/>
                </a:lnTo>
                <a:lnTo>
                  <a:pt x="36796" y="1862978"/>
                </a:lnTo>
                <a:cubicBezTo>
                  <a:pt x="326152" y="1521692"/>
                  <a:pt x="689989" y="1221705"/>
                  <a:pt x="930039" y="1021399"/>
                </a:cubicBezTo>
                <a:cubicBezTo>
                  <a:pt x="1540951" y="511494"/>
                  <a:pt x="2324829" y="5378"/>
                  <a:pt x="3174283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AC3B5B-97EB-4572-B908-B1658101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4051" y="-22158"/>
            <a:ext cx="5517949" cy="4594156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  <a:gd name="connsiteX0" fmla="*/ 5739463 w 5739463"/>
              <a:gd name="connsiteY0" fmla="*/ 0 h 3960681"/>
              <a:gd name="connsiteX1" fmla="*/ 5739463 w 5739463"/>
              <a:gd name="connsiteY1" fmla="*/ 3463038 h 3960681"/>
              <a:gd name="connsiteX2" fmla="*/ 5541884 w 5739463"/>
              <a:gd name="connsiteY2" fmla="*/ 3561320 h 3960681"/>
              <a:gd name="connsiteX3" fmla="*/ 3463764 w 5739463"/>
              <a:gd name="connsiteY3" fmla="*/ 3940416 h 3960681"/>
              <a:gd name="connsiteX4" fmla="*/ 1589147 w 5739463"/>
              <a:gd name="connsiteY4" fmla="*/ 2854397 h 3960681"/>
              <a:gd name="connsiteX5" fmla="*/ 57762 w 5739463"/>
              <a:gd name="connsiteY5" fmla="*/ 325223 h 3960681"/>
              <a:gd name="connsiteX6" fmla="*/ 268 w 5739463"/>
              <a:gd name="connsiteY6" fmla="*/ 104576 h 3960681"/>
              <a:gd name="connsiteX7" fmla="*/ 79475 w 5739463"/>
              <a:gd name="connsiteY7" fmla="*/ 79214 h 3960681"/>
              <a:gd name="connsiteX0" fmla="*/ 5739195 w 5739195"/>
              <a:gd name="connsiteY0" fmla="*/ 0 h 3960681"/>
              <a:gd name="connsiteX1" fmla="*/ 5739195 w 5739195"/>
              <a:gd name="connsiteY1" fmla="*/ 3463038 h 3960681"/>
              <a:gd name="connsiteX2" fmla="*/ 5541616 w 5739195"/>
              <a:gd name="connsiteY2" fmla="*/ 3561320 h 3960681"/>
              <a:gd name="connsiteX3" fmla="*/ 3463496 w 5739195"/>
              <a:gd name="connsiteY3" fmla="*/ 3940416 h 3960681"/>
              <a:gd name="connsiteX4" fmla="*/ 1588879 w 5739195"/>
              <a:gd name="connsiteY4" fmla="*/ 2854397 h 3960681"/>
              <a:gd name="connsiteX5" fmla="*/ 57494 w 5739195"/>
              <a:gd name="connsiteY5" fmla="*/ 325223 h 3960681"/>
              <a:gd name="connsiteX6" fmla="*/ 0 w 5739195"/>
              <a:gd name="connsiteY6" fmla="*/ 104576 h 3960681"/>
              <a:gd name="connsiteX0" fmla="*/ 5739195 w 5739195"/>
              <a:gd name="connsiteY0" fmla="*/ 3358462 h 3856105"/>
              <a:gd name="connsiteX1" fmla="*/ 5541616 w 5739195"/>
              <a:gd name="connsiteY1" fmla="*/ 3456744 h 3856105"/>
              <a:gd name="connsiteX2" fmla="*/ 3463496 w 5739195"/>
              <a:gd name="connsiteY2" fmla="*/ 3835840 h 3856105"/>
              <a:gd name="connsiteX3" fmla="*/ 1588879 w 5739195"/>
              <a:gd name="connsiteY3" fmla="*/ 2749821 h 3856105"/>
              <a:gd name="connsiteX4" fmla="*/ 57494 w 5739195"/>
              <a:gd name="connsiteY4" fmla="*/ 220647 h 3856105"/>
              <a:gd name="connsiteX5" fmla="*/ 0 w 5739195"/>
              <a:gd name="connsiteY5" fmla="*/ 0 h 3856105"/>
              <a:gd name="connsiteX0" fmla="*/ 5799259 w 5799259"/>
              <a:gd name="connsiteY0" fmla="*/ 3482233 h 3979876"/>
              <a:gd name="connsiteX1" fmla="*/ 5601680 w 5799259"/>
              <a:gd name="connsiteY1" fmla="*/ 3580515 h 3979876"/>
              <a:gd name="connsiteX2" fmla="*/ 3523560 w 5799259"/>
              <a:gd name="connsiteY2" fmla="*/ 3959611 h 3979876"/>
              <a:gd name="connsiteX3" fmla="*/ 1648943 w 5799259"/>
              <a:gd name="connsiteY3" fmla="*/ 2873592 h 3979876"/>
              <a:gd name="connsiteX4" fmla="*/ 117558 w 5799259"/>
              <a:gd name="connsiteY4" fmla="*/ 344418 h 3979876"/>
              <a:gd name="connsiteX5" fmla="*/ 0 w 5799259"/>
              <a:gd name="connsiteY5" fmla="*/ 0 h 397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259" h="3979876">
                <a:moveTo>
                  <a:pt x="5799259" y="3482233"/>
                </a:moveTo>
                <a:lnTo>
                  <a:pt x="5601680" y="3580515"/>
                </a:lnTo>
                <a:cubicBezTo>
                  <a:pt x="4922508" y="3893723"/>
                  <a:pt x="4146966" y="4035971"/>
                  <a:pt x="3523560" y="3959611"/>
                </a:cubicBezTo>
                <a:cubicBezTo>
                  <a:pt x="2795137" y="3870656"/>
                  <a:pt x="2146179" y="3429872"/>
                  <a:pt x="1648943" y="2873592"/>
                </a:cubicBezTo>
                <a:cubicBezTo>
                  <a:pt x="1321865" y="2507432"/>
                  <a:pt x="420219" y="1339817"/>
                  <a:pt x="117558" y="344418"/>
                </a:cubicBezTo>
                <a:cubicBezTo>
                  <a:pt x="94859" y="269763"/>
                  <a:pt x="15466" y="72306"/>
                  <a:pt x="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61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5E13C-150D-496C-9F53-468F2C9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65930"/>
            <a:ext cx="1000048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9106F4-7E32-4FF6-96C2-AEDF5C52F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474408-DB73-4EA7-AD23-90BEF0E4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83F6A-399B-48F1-8504-4E2E5DF89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F428B-F281-4A21-BB33-FC14F2D9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A835EC-64A4-410D-8455-F71FCBF23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3EA8FF-EF64-46BE-85C1-CD234175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A1BDD-165B-40C1-80E7-4E291596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D8042-BB75-44E9-8789-7F3FDEF8C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FD87B2A7-C62E-4B54-BF5F-9A4F8FD28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44E03C4-C446-4889-8A6A-D464581B76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8070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98BDCCC-2240-4BF9-BECF-3E5D269BAC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070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68937F96-27E1-49C1-8CF4-44DDAD9DAB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B4F62E2-011C-4BC3-B545-42D8C5D1C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85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8265EB5-C710-46C7-8816-3B113860B8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5285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id="{7B8FE200-2B7E-4E89-90F3-E9F9EC7500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1A1C005-8783-4E18-B3C6-599A2CBC7E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2558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E9A3D5B-EC8F-4A64-BB06-F697506D3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62558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8201F6F8-BF7C-4F3A-8B60-C8D262463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4743B1-EFFF-41A0-9B71-BA682DEA6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5983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3E67B36-FF15-486B-A34D-9EC0A6AD2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983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6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FFB3B-DDD9-4451-A445-1716F21B5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72835" y="0"/>
            <a:ext cx="4154519" cy="1314451"/>
            <a:chOff x="5872835" y="0"/>
            <a:chExt cx="4154519" cy="131445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B9FEA5-95BE-43A3-A0DC-93B8477B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872835" y="0"/>
              <a:ext cx="3991773" cy="1314450"/>
            </a:xfrm>
            <a:custGeom>
              <a:avLst/>
              <a:gdLst>
                <a:gd name="connsiteX0" fmla="*/ 3174283 w 5796193"/>
                <a:gd name="connsiteY0" fmla="*/ 18 h 1908627"/>
                <a:gd name="connsiteX1" fmla="*/ 5218462 w 5796193"/>
                <a:gd name="connsiteY1" fmla="*/ 1459807 h 1908627"/>
                <a:gd name="connsiteX2" fmla="*/ 5309125 w 5796193"/>
                <a:gd name="connsiteY2" fmla="*/ 1537598 h 1908627"/>
                <a:gd name="connsiteX3" fmla="*/ 5693890 w 5796193"/>
                <a:gd name="connsiteY3" fmla="*/ 1830997 h 1908627"/>
                <a:gd name="connsiteX4" fmla="*/ 5796193 w 5796193"/>
                <a:gd name="connsiteY4" fmla="*/ 1908627 h 1908627"/>
                <a:gd name="connsiteX5" fmla="*/ 0 w 5796193"/>
                <a:gd name="connsiteY5" fmla="*/ 1908627 h 1908627"/>
                <a:gd name="connsiteX6" fmla="*/ 36796 w 5796193"/>
                <a:gd name="connsiteY6" fmla="*/ 1862978 h 1908627"/>
                <a:gd name="connsiteX7" fmla="*/ 930039 w 5796193"/>
                <a:gd name="connsiteY7" fmla="*/ 1021399 h 1908627"/>
                <a:gd name="connsiteX8" fmla="*/ 3174283 w 5796193"/>
                <a:gd name="connsiteY8" fmla="*/ 18 h 19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6193" h="1908627">
                  <a:moveTo>
                    <a:pt x="3174283" y="18"/>
                  </a:moveTo>
                  <a:cubicBezTo>
                    <a:pt x="3946119" y="-4705"/>
                    <a:pt x="4675803" y="959667"/>
                    <a:pt x="5218462" y="1459807"/>
                  </a:cubicBezTo>
                  <a:cubicBezTo>
                    <a:pt x="5237529" y="1477442"/>
                    <a:pt x="5268648" y="1503898"/>
                    <a:pt x="5309125" y="1537598"/>
                  </a:cubicBezTo>
                  <a:cubicBezTo>
                    <a:pt x="5427311" y="1636255"/>
                    <a:pt x="5560174" y="1732098"/>
                    <a:pt x="5693890" y="1830997"/>
                  </a:cubicBezTo>
                  <a:lnTo>
                    <a:pt x="5796193" y="1908627"/>
                  </a:lnTo>
                  <a:lnTo>
                    <a:pt x="0" y="1908627"/>
                  </a:lnTo>
                  <a:lnTo>
                    <a:pt x="36796" y="1862978"/>
                  </a:lnTo>
                  <a:cubicBezTo>
                    <a:pt x="326152" y="1521692"/>
                    <a:pt x="689989" y="1221705"/>
                    <a:pt x="930039" y="1021399"/>
                  </a:cubicBezTo>
                  <a:cubicBezTo>
                    <a:pt x="1540951" y="511494"/>
                    <a:pt x="2324829" y="5378"/>
                    <a:pt x="317428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9F2365-436D-4300-8A80-42A44D6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515" y="0"/>
              <a:ext cx="3366839" cy="1314451"/>
            </a:xfrm>
            <a:custGeom>
              <a:avLst/>
              <a:gdLst>
                <a:gd name="connsiteX0" fmla="*/ 0 w 4200872"/>
                <a:gd name="connsiteY0" fmla="*/ 0 h 1514020"/>
                <a:gd name="connsiteX1" fmla="*/ 4200872 w 4200872"/>
                <a:gd name="connsiteY1" fmla="*/ 0 h 1514020"/>
                <a:gd name="connsiteX2" fmla="*/ 4142607 w 4200872"/>
                <a:gd name="connsiteY2" fmla="*/ 38563 h 1514020"/>
                <a:gd name="connsiteX3" fmla="*/ 3008795 w 4200872"/>
                <a:gd name="connsiteY3" fmla="*/ 1083181 h 1514020"/>
                <a:gd name="connsiteX4" fmla="*/ 709479 w 4200872"/>
                <a:gd name="connsiteY4" fmla="*/ 810018 h 1514020"/>
                <a:gd name="connsiteX5" fmla="*/ 214372 w 4200872"/>
                <a:gd name="connsiteY5" fmla="*/ 268967 h 1514020"/>
                <a:gd name="connsiteX0" fmla="*/ 4111158 w 4111158"/>
                <a:gd name="connsiteY0" fmla="*/ 0 h 1514020"/>
                <a:gd name="connsiteX1" fmla="*/ 4052893 w 4111158"/>
                <a:gd name="connsiteY1" fmla="*/ 38563 h 1514020"/>
                <a:gd name="connsiteX2" fmla="*/ 2919081 w 4111158"/>
                <a:gd name="connsiteY2" fmla="*/ 1083181 h 1514020"/>
                <a:gd name="connsiteX3" fmla="*/ 619765 w 4111158"/>
                <a:gd name="connsiteY3" fmla="*/ 810018 h 1514020"/>
                <a:gd name="connsiteX4" fmla="*/ 124658 w 4111158"/>
                <a:gd name="connsiteY4" fmla="*/ 268967 h 1514020"/>
                <a:gd name="connsiteX5" fmla="*/ 0 w 4111158"/>
                <a:gd name="connsiteY5" fmla="*/ 83899 h 1514020"/>
                <a:gd name="connsiteX0" fmla="*/ 4146758 w 4146758"/>
                <a:gd name="connsiteY0" fmla="*/ 0 h 1514020"/>
                <a:gd name="connsiteX1" fmla="*/ 4088493 w 4146758"/>
                <a:gd name="connsiteY1" fmla="*/ 38563 h 1514020"/>
                <a:gd name="connsiteX2" fmla="*/ 2954681 w 4146758"/>
                <a:gd name="connsiteY2" fmla="*/ 1083181 h 1514020"/>
                <a:gd name="connsiteX3" fmla="*/ 655365 w 4146758"/>
                <a:gd name="connsiteY3" fmla="*/ 810018 h 1514020"/>
                <a:gd name="connsiteX4" fmla="*/ 160258 w 4146758"/>
                <a:gd name="connsiteY4" fmla="*/ 268967 h 1514020"/>
                <a:gd name="connsiteX5" fmla="*/ 0 w 4146758"/>
                <a:gd name="connsiteY5" fmla="*/ 10654 h 15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6758" h="1514020">
                  <a:moveTo>
                    <a:pt x="4146758" y="0"/>
                  </a:moveTo>
                  <a:lnTo>
                    <a:pt x="4088493" y="38563"/>
                  </a:lnTo>
                  <a:cubicBezTo>
                    <a:pt x="3683117" y="337805"/>
                    <a:pt x="3339000" y="765216"/>
                    <a:pt x="2954681" y="1083181"/>
                  </a:cubicBezTo>
                  <a:cubicBezTo>
                    <a:pt x="2434478" y="1512793"/>
                    <a:pt x="1773669" y="1891699"/>
                    <a:pt x="655365" y="810018"/>
                  </a:cubicBezTo>
                  <a:cubicBezTo>
                    <a:pt x="490981" y="651095"/>
                    <a:pt x="325676" y="468539"/>
                    <a:pt x="160258" y="268967"/>
                  </a:cubicBezTo>
                  <a:cubicBezTo>
                    <a:pt x="88801" y="179311"/>
                    <a:pt x="0" y="10654"/>
                    <a:pt x="0" y="10654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8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03B704-015A-403C-A5A1-762756C46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B2F7F-9194-43CA-B2EE-6C327D14A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B1243F-4E49-476D-B798-341DC014DE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5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55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2" r:id="rId3"/>
    <p:sldLayoutId id="2147483667" r:id="rId4"/>
    <p:sldLayoutId id="2147483650" r:id="rId5"/>
    <p:sldLayoutId id="2147483655" r:id="rId6"/>
    <p:sldLayoutId id="2147483670" r:id="rId7"/>
    <p:sldLayoutId id="2147483653" r:id="rId8"/>
    <p:sldLayoutId id="2147483671" r:id="rId9"/>
    <p:sldLayoutId id="2147483666" r:id="rId10"/>
    <p:sldLayoutId id="2147483663" r:id="rId11"/>
    <p:sldLayoutId id="2147483651" r:id="rId12"/>
    <p:sldLayoutId id="2147483649" r:id="rId13"/>
    <p:sldLayoutId id="2147483652" r:id="rId14"/>
    <p:sldLayoutId id="2147483654" r:id="rId15"/>
    <p:sldLayoutId id="2147483669" r:id="rId16"/>
    <p:sldLayoutId id="2147483656" r:id="rId17"/>
    <p:sldLayoutId id="2147483657" r:id="rId18"/>
    <p:sldLayoutId id="214748365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480">
          <p15:clr>
            <a:srgbClr val="F26B43"/>
          </p15:clr>
        </p15:guide>
        <p15:guide id="3" pos="960">
          <p15:clr>
            <a:srgbClr val="F26B43"/>
          </p15:clr>
        </p15:guide>
        <p15:guide id="4" pos="1440">
          <p15:clr>
            <a:srgbClr val="F26B43"/>
          </p15:clr>
        </p15:guide>
        <p15:guide id="5" pos="1920">
          <p15:clr>
            <a:srgbClr val="F26B43"/>
          </p15:clr>
        </p15:guide>
        <p15:guide id="6" pos="2400">
          <p15:clr>
            <a:srgbClr val="F26B43"/>
          </p15:clr>
        </p15:guide>
        <p15:guide id="7" pos="2880">
          <p15:clr>
            <a:srgbClr val="F26B43"/>
          </p15:clr>
        </p15:guide>
        <p15:guide id="8" pos="3360">
          <p15:clr>
            <a:srgbClr val="F26B43"/>
          </p15:clr>
        </p15:guide>
        <p15:guide id="9" pos="3840">
          <p15:clr>
            <a:srgbClr val="F26B43"/>
          </p15:clr>
        </p15:guide>
        <p15:guide id="10" pos="4320">
          <p15:clr>
            <a:srgbClr val="F26B43"/>
          </p15:clr>
        </p15:guide>
        <p15:guide id="11" pos="4800">
          <p15:clr>
            <a:srgbClr val="F26B43"/>
          </p15:clr>
        </p15:guide>
        <p15:guide id="12" pos="5280">
          <p15:clr>
            <a:srgbClr val="F26B43"/>
          </p15:clr>
        </p15:guide>
        <p15:guide id="13" pos="5760">
          <p15:clr>
            <a:srgbClr val="F26B43"/>
          </p15:clr>
        </p15:guide>
        <p15:guide id="14" pos="6240">
          <p15:clr>
            <a:srgbClr val="F26B43"/>
          </p15:clr>
        </p15:guide>
        <p15:guide id="15" pos="6720">
          <p15:clr>
            <a:srgbClr val="F26B43"/>
          </p15:clr>
        </p15:guide>
        <p15:guide id="16" pos="7200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>
          <p15:clr>
            <a:srgbClr val="F26B43"/>
          </p15:clr>
        </p15:guide>
        <p15:guide id="19" orient="horz" pos="480">
          <p15:clr>
            <a:srgbClr val="F26B43"/>
          </p15:clr>
        </p15:guide>
        <p15:guide id="20" orient="horz" pos="96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920">
          <p15:clr>
            <a:srgbClr val="F26B43"/>
          </p15:clr>
        </p15:guide>
        <p15:guide id="23" orient="horz" pos="2400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360">
          <p15:clr>
            <a:srgbClr val="F26B43"/>
          </p15:clr>
        </p15:guide>
        <p15:guide id="26" orient="horz" pos="3840">
          <p15:clr>
            <a:srgbClr val="F26B43"/>
          </p15:clr>
        </p15:guide>
        <p15:guide id="27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rebeca.martinez/viz/Top10MoviesbyReveneue/Top10Movies" TargetMode="External"/><Relationship Id="rId2" Type="http://schemas.openxmlformats.org/officeDocument/2006/relationships/hyperlink" Target="https://public.tableau.com/app/profile/rebeca.martinez/viz/Top5PayingCustomers/Top5PayingCustomer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lic.tableau.com/app/profile/rebeca.martinez/viz/MapofCutomersbyCountry/Sheet1" TargetMode="External"/><Relationship Id="rId4" Type="http://schemas.openxmlformats.org/officeDocument/2006/relationships/hyperlink" Target="https://public.tableau.com/app/profile/rebeca.martinez/viz/Top10CountriesbyRevenue_16992383596580/Top10Countr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C388A144-7F73-4841-9C0E-A3A1C8B66D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-10160" y="-10160"/>
            <a:ext cx="12198985" cy="6877685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14543A8-30F8-48A3-9966-2C87455FC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560" y="2666997"/>
            <a:ext cx="5259238" cy="2286000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Stealth New Video Service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0F4C458-488B-4A00-BBE6-56D166E4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/>
          <a:lstStyle/>
          <a:p>
            <a:r>
              <a:rPr lang="en-US" dirty="0"/>
              <a:t>By: Rebeca Martinez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0ACD1F-5E64-47CD-BF6C-FED863721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33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B5D1-807E-9741-1F7C-F8A0C26D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D770-8F5B-95A2-3AD2-49C3D708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12" y="1349414"/>
            <a:ext cx="10495280" cy="12385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India, China, and the United States are the top 3 countries in revenue and customer count.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Asia had the most customers out of all the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D078A-2138-D1AA-268E-C5759D07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212E4-142F-713D-4797-ABD9CD91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16860-DF55-378A-7933-BF5F2A36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69A7-CFFA-58D5-8E36-0238A7E9BB81}"/>
              </a:ext>
            </a:extLst>
          </p:cNvPr>
          <p:cNvSpPr txBox="1"/>
          <p:nvPr/>
        </p:nvSpPr>
        <p:spPr>
          <a:xfrm>
            <a:off x="761998" y="2702423"/>
            <a:ext cx="10495279" cy="2954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Give top customers a sneak peak of the platform to create social media buzz and to get honest feedback.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Focus marketing on countries like India, China and the 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Market top movies to let regular customers know their favorite movies are going to be on the platform .</a:t>
            </a:r>
          </a:p>
        </p:txBody>
      </p:sp>
    </p:spTree>
    <p:extLst>
      <p:ext uri="{BB962C8B-B14F-4D97-AF65-F5344CB8AC3E}">
        <p14:creationId xmlns:p14="http://schemas.microsoft.com/office/powerpoint/2010/main" val="245334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Placeholder 9" descr="A movie clapper board and popcorn&#10;&#10;Description automatically generated">
            <a:extLst>
              <a:ext uri="{FF2B5EF4-FFF2-40B4-BE49-F238E27FC236}">
                <a16:creationId xmlns:a16="http://schemas.microsoft.com/office/drawing/2014/main" id="{AAEE262A-73FE-E45C-541F-465C035AE5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13528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8DFEF-3567-782E-91C5-0CA96AE18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92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B5E6-47AA-14CD-D417-090D724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7936"/>
            <a:ext cx="10668000" cy="1524000"/>
          </a:xfrm>
        </p:spPr>
        <p:txBody>
          <a:bodyPr/>
          <a:lstStyle/>
          <a:p>
            <a:r>
              <a:rPr lang="en-US" dirty="0"/>
              <a:t>Tableau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C397-EE87-6DBB-812B-FD93B9BB3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https://public.tableau.com/app/profile/rebeca.martinez/viz/Top5PayingCustomers/Top5PayingCustomers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https://public.tableau.com/app/profile/rebeca.martinez/viz/Top10MoviesbyReveneue/Top10Movies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https://public.tableau.com/app/profile/rebeca.martinez/viz/Top10CountriesbyRevenue_16992383596580/Top10Countries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https://public.tableau.com/app/profile/rebeca.martinez/viz/MapofCutomersbyCountry/Sheet1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0D57-9FC0-CAFF-04C8-23525C2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1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76E37-1467-4F0D-927C-AEC0E284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09" y="1886563"/>
            <a:ext cx="4735902" cy="1524000"/>
          </a:xfrm>
        </p:spPr>
        <p:txBody>
          <a:bodyPr>
            <a:normAutofit/>
          </a:bodyPr>
          <a:lstStyle/>
          <a:p>
            <a:r>
              <a:rPr lang="en-US" sz="4300" dirty="0"/>
              <a:t>Project 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F040032-2C50-4A91-A8A9-750A9E1CA9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-1742536" y="348939"/>
            <a:ext cx="3629389" cy="582490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DD79B-0698-4E19-B7CA-FAB8A8A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Rockbuster</a:t>
            </a:r>
            <a:r>
              <a:rPr lang="en-US" dirty="0"/>
              <a:t> Stealth LLC is a movie rental company that used to have stores around the world. Facing stiff competition from streaming services such as Netflix and Amazon Prime, the </a:t>
            </a:r>
            <a:r>
              <a:rPr lang="en-US" dirty="0" err="1"/>
              <a:t>Rockbuster</a:t>
            </a:r>
            <a:r>
              <a:rPr lang="en-US" dirty="0"/>
              <a:t> Stealth management team is planning to use its existing movie licenses to launch an online video rental service in order to stay competitive.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30189FF-93BC-4663-B776-E572DC6C0E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107466" y="0"/>
            <a:ext cx="5820495" cy="2302951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DD35196-C0A0-4FF6-885D-696DD859D7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7961955" y="3048002"/>
            <a:ext cx="4230047" cy="38099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CFD6-7409-4287-B008-E6E9200E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837396-9198-4DFD-BAAD-EF9260C96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164734" y="-2511844"/>
            <a:ext cx="3825181" cy="624345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910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F2EF1B-CCB2-40E8-AB44-5AFEA615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/>
          <a:lstStyle/>
          <a:p>
            <a:r>
              <a:rPr lang="en-US" dirty="0"/>
              <a:t>Key Questions</a:t>
            </a:r>
          </a:p>
        </p:txBody>
      </p:sp>
      <p:pic>
        <p:nvPicPr>
          <p:cNvPr id="9" name="Picture Placeholder 8" descr="Yellow question mark">
            <a:extLst>
              <a:ext uri="{FF2B5EF4-FFF2-40B4-BE49-F238E27FC236}">
                <a16:creationId xmlns:a16="http://schemas.microsoft.com/office/drawing/2014/main" id="{E34F2790-963F-4737-9DB8-67C3899EF6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" y="0"/>
            <a:ext cx="5578823" cy="602825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5A4C3-EB2E-41D1-8420-7251814A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/>
          <a:lstStyle/>
          <a:p>
            <a:r>
              <a:rPr lang="en-US" sz="1600" dirty="0"/>
              <a:t>● Which movies contributed the most/least to revenue gain?</a:t>
            </a:r>
          </a:p>
          <a:p>
            <a:r>
              <a:rPr lang="en-US" sz="1600" dirty="0"/>
              <a:t>● What was the average rental duration for all videos?</a:t>
            </a:r>
          </a:p>
          <a:p>
            <a:r>
              <a:rPr lang="en-US" sz="1600" dirty="0"/>
              <a:t>● Which countries are </a:t>
            </a:r>
            <a:r>
              <a:rPr lang="en-US" sz="1600" dirty="0" err="1"/>
              <a:t>Rockbuster</a:t>
            </a:r>
            <a:r>
              <a:rPr lang="en-US" sz="1600" dirty="0"/>
              <a:t> customers based in?</a:t>
            </a:r>
          </a:p>
          <a:p>
            <a:r>
              <a:rPr lang="en-US" sz="1600" dirty="0"/>
              <a:t>● Where are customers with a high lifetime value based?</a:t>
            </a:r>
          </a:p>
          <a:p>
            <a:r>
              <a:rPr lang="en-US" sz="1600" dirty="0"/>
              <a:t>● Do sales figures vary between geographic regions?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45D60-F862-41F6-9EF8-EA972E72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6CC949-024C-450A-92AD-EF1695756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65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DC53-A719-EC0F-D862-B33A0C02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36525"/>
            <a:ext cx="10668000" cy="1524000"/>
          </a:xfrm>
        </p:spPr>
        <p:txBody>
          <a:bodyPr/>
          <a:lstStyle/>
          <a:p>
            <a:r>
              <a:rPr lang="en-US" dirty="0"/>
              <a:t>Top Movies for Most Revenue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EC18F-B276-AC69-3A2D-AD630E18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96347-849F-CD41-3D25-5BDF43E0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9C73658-7462-8905-5958-5821519EF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977633"/>
              </p:ext>
            </p:extLst>
          </p:nvPr>
        </p:nvGraphicFramePr>
        <p:xfrm>
          <a:off x="685337" y="3939485"/>
          <a:ext cx="10821325" cy="203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slide2" descr="Top 10 Movies">
            <a:extLst>
              <a:ext uri="{FF2B5EF4-FFF2-40B4-BE49-F238E27FC236}">
                <a16:creationId xmlns:a16="http://schemas.microsoft.com/office/drawing/2014/main" id="{A5D57EBC-DD1C-4A26-83B3-4095A7A5B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1580076"/>
            <a:ext cx="11348720" cy="191365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93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5E4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8FDA66-67B4-4DBE-8354-C26F91AD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DC53-A719-EC0F-D862-B33A0C02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99787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Movies for Least Revenue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96347-849F-CD41-3D25-5BDF43E0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74721EF-B662-9FC9-23A1-026FCBA4C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015746"/>
              </p:ext>
            </p:extLst>
          </p:nvPr>
        </p:nvGraphicFramePr>
        <p:xfrm>
          <a:off x="7199047" y="1530350"/>
          <a:ext cx="3883557" cy="45656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46781">
                  <a:extLst>
                    <a:ext uri="{9D8B030D-6E8A-4147-A177-3AD203B41FA5}">
                      <a16:colId xmlns:a16="http://schemas.microsoft.com/office/drawing/2014/main" val="2943912498"/>
                    </a:ext>
                  </a:extLst>
                </a:gridCol>
                <a:gridCol w="1936776">
                  <a:extLst>
                    <a:ext uri="{9D8B030D-6E8A-4147-A177-3AD203B41FA5}">
                      <a16:colId xmlns:a16="http://schemas.microsoft.com/office/drawing/2014/main" val="3401447125"/>
                    </a:ext>
                  </a:extLst>
                </a:gridCol>
              </a:tblGrid>
              <a:tr h="526400">
                <a:tc>
                  <a:txBody>
                    <a:bodyPr/>
                    <a:lstStyle/>
                    <a:p>
                      <a:r>
                        <a:rPr lang="en-US" sz="2000" b="1" u="sng" cap="none" spc="0" dirty="0">
                          <a:solidFill>
                            <a:schemeClr val="tx1"/>
                          </a:solidFill>
                        </a:rPr>
                        <a:t>Title of Movies</a:t>
                      </a:r>
                    </a:p>
                  </a:txBody>
                  <a:tcPr marL="57635" marR="57635" marT="57635" marB="11527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u="sng" cap="none" spc="0" dirty="0">
                          <a:solidFill>
                            <a:schemeClr val="tx1"/>
                          </a:solidFill>
                        </a:rPr>
                        <a:t>Total Revenue</a:t>
                      </a:r>
                    </a:p>
                  </a:txBody>
                  <a:tcPr marL="57635" marR="57635" marT="57635" marB="11527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041208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Holes Brannigan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817143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Princess Giant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026622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Smoking Barbarella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829900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Women Dorado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venir Next LT Pro Light"/>
                        <a:ea typeface="+mn-ea"/>
                        <a:cs typeface="+mn-cs"/>
                      </a:endParaRP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24860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State Wasteland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209475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Motions Details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177468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Sleepy Japanese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575865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Movie Shakespeare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84363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Curtain Videotape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52051"/>
                  </a:ext>
                </a:extLst>
              </a:tr>
              <a:tr h="403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none" spc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Chamber Italian</a:t>
                      </a:r>
                    </a:p>
                  </a:txBody>
                  <a:tcPr marL="57635" marR="57635" marT="12007" marB="11527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Next LT Pro Light"/>
                          <a:ea typeface="+mn-ea"/>
                          <a:cs typeface="+mn-cs"/>
                        </a:rPr>
                        <a:t>$0.00</a:t>
                      </a:r>
                    </a:p>
                  </a:txBody>
                  <a:tcPr marL="57635" marR="57635" marT="57635" marB="1152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6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19D0-9E3F-A0FD-C121-51574463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Rental Durations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6AD703C-1014-9797-0D71-E9EEADDA5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859301"/>
              </p:ext>
            </p:extLst>
          </p:nvPr>
        </p:nvGraphicFramePr>
        <p:xfrm>
          <a:off x="853440" y="1823866"/>
          <a:ext cx="1049528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FF897-2B63-882F-1AE1-A1C0674F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4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9D3-62A2-5CF8-5F7A-59306218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71475"/>
            <a:ext cx="10668000" cy="1524000"/>
          </a:xfrm>
        </p:spPr>
        <p:txBody>
          <a:bodyPr>
            <a:normAutofit/>
          </a:bodyPr>
          <a:lstStyle/>
          <a:p>
            <a:r>
              <a:rPr lang="en-US" sz="4000" dirty="0"/>
              <a:t>Countries </a:t>
            </a:r>
            <a:r>
              <a:rPr lang="en-US" sz="4000" dirty="0" err="1"/>
              <a:t>Rockbuster</a:t>
            </a:r>
            <a:r>
              <a:rPr lang="en-US" sz="4000" dirty="0"/>
              <a:t> Customers are Based in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D35C0-41FA-CE99-4570-4F4492C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slide2" descr="Sheet 1">
            <a:extLst>
              <a:ext uri="{FF2B5EF4-FFF2-40B4-BE49-F238E27FC236}">
                <a16:creationId xmlns:a16="http://schemas.microsoft.com/office/drawing/2014/main" id="{F13458B4-3113-4AC8-8A7D-BD72D54DD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5840" r="14870"/>
          <a:stretch/>
        </p:blipFill>
        <p:spPr>
          <a:xfrm>
            <a:off x="129309" y="874568"/>
            <a:ext cx="9254837" cy="4893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BD828F-1D6D-5F6A-8BAB-035B83444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1158"/>
              </p:ext>
            </p:extLst>
          </p:nvPr>
        </p:nvGraphicFramePr>
        <p:xfrm>
          <a:off x="9478295" y="1086120"/>
          <a:ext cx="2584396" cy="43893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2198">
                  <a:extLst>
                    <a:ext uri="{9D8B030D-6E8A-4147-A177-3AD203B41FA5}">
                      <a16:colId xmlns:a16="http://schemas.microsoft.com/office/drawing/2014/main" val="1464742312"/>
                    </a:ext>
                  </a:extLst>
                </a:gridCol>
                <a:gridCol w="1292198">
                  <a:extLst>
                    <a:ext uri="{9D8B030D-6E8A-4147-A177-3AD203B41FA5}">
                      <a16:colId xmlns:a16="http://schemas.microsoft.com/office/drawing/2014/main" val="219802349"/>
                    </a:ext>
                  </a:extLst>
                </a:gridCol>
              </a:tblGrid>
              <a:tr h="65149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096622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India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4606366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>
                          <a:solidFill>
                            <a:schemeClr val="bg1"/>
                          </a:solidFill>
                        </a:rPr>
                        <a:t>53</a:t>
                      </a:r>
                      <a:endParaRPr lang="en-US" sz="1600" kern="12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484789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United </a:t>
                      </a:r>
                    </a:p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States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36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2382250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941481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>
                          <a:solidFill>
                            <a:schemeClr val="bg1"/>
                          </a:solidFill>
                        </a:rPr>
                        <a:t>Mexico</a:t>
                      </a:r>
                      <a:endParaRPr lang="en-US" sz="1600" kern="12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4051281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>
                          <a:solidFill>
                            <a:schemeClr val="bg1"/>
                          </a:solidFill>
                        </a:rPr>
                        <a:t>Brazil</a:t>
                      </a:r>
                      <a:endParaRPr lang="en-US" sz="1600" kern="12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2532035"/>
                  </a:ext>
                </a:extLst>
              </a:tr>
              <a:tr h="625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Russian Federation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666117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  Philippines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55353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>
                          <a:solidFill>
                            <a:schemeClr val="bg1"/>
                          </a:solidFill>
                        </a:rPr>
                        <a:t>Turkey</a:t>
                      </a:r>
                      <a:endParaRPr lang="en-US" sz="1600" kern="12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7057890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Indonesia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52883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81EC589-A5BE-CB9D-E558-79C1447CCE1A}"/>
              </a:ext>
            </a:extLst>
          </p:cNvPr>
          <p:cNvSpPr/>
          <p:nvPr/>
        </p:nvSpPr>
        <p:spPr>
          <a:xfrm>
            <a:off x="9497768" y="3651179"/>
            <a:ext cx="166777" cy="138022"/>
          </a:xfrm>
          <a:prstGeom prst="rect">
            <a:avLst/>
          </a:prstGeom>
          <a:solidFill>
            <a:srgbClr val="1960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7D098-2C07-A190-49A0-7803C4102085}"/>
              </a:ext>
            </a:extLst>
          </p:cNvPr>
          <p:cNvSpPr/>
          <p:nvPr/>
        </p:nvSpPr>
        <p:spPr>
          <a:xfrm>
            <a:off x="9492016" y="2175217"/>
            <a:ext cx="166777" cy="138022"/>
          </a:xfrm>
          <a:prstGeom prst="rect">
            <a:avLst/>
          </a:prstGeom>
          <a:solidFill>
            <a:srgbClr val="8CA0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5810C-417F-2993-1F6B-BD8CCD1983C8}"/>
              </a:ext>
            </a:extLst>
          </p:cNvPr>
          <p:cNvSpPr/>
          <p:nvPr/>
        </p:nvSpPr>
        <p:spPr>
          <a:xfrm>
            <a:off x="9497768" y="1829076"/>
            <a:ext cx="166777" cy="138022"/>
          </a:xfrm>
          <a:prstGeom prst="rect">
            <a:avLst/>
          </a:prstGeom>
          <a:solidFill>
            <a:srgbClr val="CD66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37BD8F-D04B-8E7B-66C4-1738ECEFCCC7}"/>
              </a:ext>
            </a:extLst>
          </p:cNvPr>
          <p:cNvSpPr/>
          <p:nvPr/>
        </p:nvSpPr>
        <p:spPr>
          <a:xfrm>
            <a:off x="9501298" y="2574922"/>
            <a:ext cx="166777" cy="138022"/>
          </a:xfrm>
          <a:prstGeom prst="rect">
            <a:avLst/>
          </a:prstGeom>
          <a:solidFill>
            <a:srgbClr val="9E7D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0CDAC-4B00-3BB1-2BE0-EDA1B47AE0D9}"/>
              </a:ext>
            </a:extLst>
          </p:cNvPr>
          <p:cNvSpPr/>
          <p:nvPr/>
        </p:nvSpPr>
        <p:spPr>
          <a:xfrm>
            <a:off x="9497768" y="2991851"/>
            <a:ext cx="166777" cy="138022"/>
          </a:xfrm>
          <a:prstGeom prst="rect">
            <a:avLst/>
          </a:prstGeom>
          <a:solidFill>
            <a:srgbClr val="2381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F4C03F-9F86-2542-D4BD-4136DAE8E032}"/>
              </a:ext>
            </a:extLst>
          </p:cNvPr>
          <p:cNvSpPr/>
          <p:nvPr/>
        </p:nvSpPr>
        <p:spPr>
          <a:xfrm>
            <a:off x="9490537" y="4135342"/>
            <a:ext cx="166777" cy="138022"/>
          </a:xfrm>
          <a:prstGeom prst="rect">
            <a:avLst/>
          </a:prstGeom>
          <a:solidFill>
            <a:srgbClr val="CD7A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958CD2-25C5-EB7C-85A4-B1BCAAABA950}"/>
              </a:ext>
            </a:extLst>
          </p:cNvPr>
          <p:cNvSpPr/>
          <p:nvPr/>
        </p:nvSpPr>
        <p:spPr>
          <a:xfrm>
            <a:off x="9497768" y="4928855"/>
            <a:ext cx="166777" cy="138022"/>
          </a:xfrm>
          <a:prstGeom prst="rect">
            <a:avLst/>
          </a:prstGeom>
          <a:solidFill>
            <a:srgbClr val="7753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36FC6C-73CF-1FFD-C604-4ADF38B8BD53}"/>
              </a:ext>
            </a:extLst>
          </p:cNvPr>
          <p:cNvSpPr/>
          <p:nvPr/>
        </p:nvSpPr>
        <p:spPr>
          <a:xfrm>
            <a:off x="9497768" y="3320769"/>
            <a:ext cx="166777" cy="138022"/>
          </a:xfrm>
          <a:prstGeom prst="rect">
            <a:avLst/>
          </a:prstGeom>
          <a:solidFill>
            <a:srgbClr val="7AB36F"/>
          </a:solidFill>
          <a:ln>
            <a:solidFill>
              <a:srgbClr val="A18F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352E1F-7623-5CDD-3E64-2355B39E22BB}"/>
              </a:ext>
            </a:extLst>
          </p:cNvPr>
          <p:cNvSpPr/>
          <p:nvPr/>
        </p:nvSpPr>
        <p:spPr>
          <a:xfrm>
            <a:off x="9497768" y="4591824"/>
            <a:ext cx="166777" cy="138022"/>
          </a:xfrm>
          <a:prstGeom prst="rect">
            <a:avLst/>
          </a:prstGeom>
          <a:solidFill>
            <a:srgbClr val="AF20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451DA3-29A4-9CF9-84B0-FEA1EB226DD0}"/>
              </a:ext>
            </a:extLst>
          </p:cNvPr>
          <p:cNvSpPr/>
          <p:nvPr/>
        </p:nvSpPr>
        <p:spPr>
          <a:xfrm>
            <a:off x="9497768" y="5269740"/>
            <a:ext cx="166777" cy="138022"/>
          </a:xfrm>
          <a:prstGeom prst="rect">
            <a:avLst/>
          </a:prstGeom>
          <a:solidFill>
            <a:srgbClr val="9E7D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9D3-62A2-5CF8-5F7A-59306218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71475"/>
            <a:ext cx="10668000" cy="1524000"/>
          </a:xfrm>
        </p:spPr>
        <p:txBody>
          <a:bodyPr>
            <a:normAutofit/>
          </a:bodyPr>
          <a:lstStyle/>
          <a:p>
            <a:r>
              <a:rPr lang="en-US" sz="4000" dirty="0"/>
              <a:t>Countries </a:t>
            </a:r>
            <a:r>
              <a:rPr lang="en-US" sz="4000" dirty="0" err="1"/>
              <a:t>Rockbuster</a:t>
            </a:r>
            <a:r>
              <a:rPr lang="en-US" sz="4000" dirty="0"/>
              <a:t> Customers are Based in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D35C0-41FA-CE99-4570-4F4492C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slide2" descr="Top 10 Countries">
            <a:extLst>
              <a:ext uri="{FF2B5EF4-FFF2-40B4-BE49-F238E27FC236}">
                <a16:creationId xmlns:a16="http://schemas.microsoft.com/office/drawing/2014/main" id="{A83DBA0B-62A3-485B-A2E4-C222447F8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r="9697" b="369"/>
          <a:stretch/>
        </p:blipFill>
        <p:spPr>
          <a:xfrm>
            <a:off x="94159" y="896608"/>
            <a:ext cx="9241914" cy="4599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BC105293-A337-017B-F72F-D55023611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021800"/>
              </p:ext>
            </p:extLst>
          </p:nvPr>
        </p:nvGraphicFramePr>
        <p:xfrm>
          <a:off x="9575321" y="983412"/>
          <a:ext cx="2329132" cy="442751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566">
                  <a:extLst>
                    <a:ext uri="{9D8B030D-6E8A-4147-A177-3AD203B41FA5}">
                      <a16:colId xmlns:a16="http://schemas.microsoft.com/office/drawing/2014/main" val="670890697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1816303882"/>
                    </a:ext>
                  </a:extLst>
                </a:gridCol>
              </a:tblGrid>
              <a:tr h="9681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Total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9291377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1636.72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90335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1457.08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4086877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United States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1032.93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6279968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938.86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614318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899.99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458279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Japan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888.22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2751921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Brazil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823.35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9130439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Mexico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778.44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5603175"/>
                  </a:ext>
                </a:extLst>
              </a:tr>
              <a:tr h="33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754.74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0596888"/>
                  </a:ext>
                </a:extLst>
              </a:tr>
              <a:tr h="365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Russian Federation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723.55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52090322"/>
                  </a:ext>
                </a:extLst>
              </a:tr>
            </a:tbl>
          </a:graphicData>
        </a:graphic>
      </p:graphicFrame>
      <p:pic>
        <p:nvPicPr>
          <p:cNvPr id="18" name="slide2" descr="Top 10 Countries">
            <a:extLst>
              <a:ext uri="{FF2B5EF4-FFF2-40B4-BE49-F238E27FC236}">
                <a16:creationId xmlns:a16="http://schemas.microsoft.com/office/drawing/2014/main" id="{A83DBA0B-62A3-485B-A2E4-C222447F8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8" t="5476" r="29" b="87362"/>
          <a:stretch/>
        </p:blipFill>
        <p:spPr>
          <a:xfrm>
            <a:off x="3612914" y="5876753"/>
            <a:ext cx="1928940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5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674D-CF5E-4A98-25E1-3E7E291A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76882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Top 5 Most Valued Customers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D2348-000C-2BD3-BF4D-32A28F9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slide2" descr="Top 5 Paying Customers">
            <a:extLst>
              <a:ext uri="{FF2B5EF4-FFF2-40B4-BE49-F238E27FC236}">
                <a16:creationId xmlns:a16="http://schemas.microsoft.com/office/drawing/2014/main" id="{14A9CDAB-0A91-45E4-BBDE-1FFFC495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2188460"/>
            <a:ext cx="11933382" cy="213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5E2B3-EBE8-B482-6CAF-166B866B692F}"/>
              </a:ext>
            </a:extLst>
          </p:cNvPr>
          <p:cNvSpPr txBox="1"/>
          <p:nvPr/>
        </p:nvSpPr>
        <p:spPr>
          <a:xfrm>
            <a:off x="945239" y="4985151"/>
            <a:ext cx="10636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India, Japan, Mexico, and the United States contain our Top 5 highest paying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 appears twice in this list.</a:t>
            </a:r>
          </a:p>
        </p:txBody>
      </p:sp>
    </p:spTree>
    <p:extLst>
      <p:ext uri="{BB962C8B-B14F-4D97-AF65-F5344CB8AC3E}">
        <p14:creationId xmlns:p14="http://schemas.microsoft.com/office/powerpoint/2010/main" val="1280744692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6FC496-221D-4D11-9DFD-2E47AEB2A1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09E108-931D-49EA-88D9-2D9B8E90167A}">
  <ds:schemaRefs>
    <ds:schemaRef ds:uri="http://schemas.microsoft.com/office/2006/metadata/properties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9F7E09F-F817-4A99-A43E-1B7B2298E82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Pebble design</Template>
  <TotalTime>1141</TotalTime>
  <Words>509</Words>
  <Application>Microsoft Office PowerPoint</Application>
  <PresentationFormat>Widescreen</PresentationFormat>
  <Paragraphs>127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Arial</vt:lpstr>
      <vt:lpstr>Avenir Next LT Pro</vt:lpstr>
      <vt:lpstr>Avenir Next LT Pro Light</vt:lpstr>
      <vt:lpstr>Calibri</vt:lpstr>
      <vt:lpstr>Sitka Subheading</vt:lpstr>
      <vt:lpstr>PebbleVTI</vt:lpstr>
      <vt:lpstr>Rockbuster Stealth New Video Service</vt:lpstr>
      <vt:lpstr>Project Motivation</vt:lpstr>
      <vt:lpstr>Key Questions</vt:lpstr>
      <vt:lpstr>Top Movies for Most Revenue</vt:lpstr>
      <vt:lpstr>Top Movies for Least Revenue</vt:lpstr>
      <vt:lpstr>Rental Durations</vt:lpstr>
      <vt:lpstr>Countries Rockbuster Customers are Based in </vt:lpstr>
      <vt:lpstr>Countries Rockbuster Customers are Based in </vt:lpstr>
      <vt:lpstr>Top 5 Most Valued Customers</vt:lpstr>
      <vt:lpstr>Conclusions </vt:lpstr>
      <vt:lpstr>Thank You!  Any questions?</vt:lpstr>
      <vt:lpstr>Tableau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New Video Service</dc:title>
  <dc:creator>Rebeca Martinez</dc:creator>
  <cp:lastModifiedBy>Rebeca Martinez</cp:lastModifiedBy>
  <cp:revision>8</cp:revision>
  <cp:lastPrinted>2023-11-06T17:40:24Z</cp:lastPrinted>
  <dcterms:created xsi:type="dcterms:W3CDTF">2023-11-05T22:40:05Z</dcterms:created>
  <dcterms:modified xsi:type="dcterms:W3CDTF">2023-11-06T17:41:15Z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